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5"/>
  </p:notesMasterIdLst>
  <p:sldIdLst>
    <p:sldId id="257" r:id="rId2"/>
    <p:sldId id="542" r:id="rId3"/>
    <p:sldId id="543" r:id="rId4"/>
    <p:sldId id="434" r:id="rId5"/>
    <p:sldId id="435" r:id="rId6"/>
    <p:sldId id="447" r:id="rId7"/>
    <p:sldId id="448" r:id="rId8"/>
    <p:sldId id="450" r:id="rId9"/>
    <p:sldId id="451" r:id="rId10"/>
    <p:sldId id="452" r:id="rId11"/>
    <p:sldId id="455" r:id="rId12"/>
    <p:sldId id="456" r:id="rId13"/>
    <p:sldId id="457" r:id="rId14"/>
    <p:sldId id="458" r:id="rId15"/>
    <p:sldId id="285" r:id="rId16"/>
    <p:sldId id="333" r:id="rId17"/>
    <p:sldId id="334" r:id="rId18"/>
    <p:sldId id="335" r:id="rId19"/>
    <p:sldId id="336" r:id="rId20"/>
    <p:sldId id="337" r:id="rId21"/>
    <p:sldId id="338" r:id="rId22"/>
    <p:sldId id="339" r:id="rId23"/>
    <p:sldId id="340" r:id="rId24"/>
    <p:sldId id="342" r:id="rId25"/>
    <p:sldId id="343" r:id="rId26"/>
    <p:sldId id="344" r:id="rId27"/>
    <p:sldId id="345" r:id="rId28"/>
    <p:sldId id="346" r:id="rId29"/>
    <p:sldId id="259" r:id="rId30"/>
    <p:sldId id="347" r:id="rId31"/>
    <p:sldId id="348" r:id="rId32"/>
    <p:sldId id="349" r:id="rId33"/>
    <p:sldId id="551" r:id="rId34"/>
    <p:sldId id="544" r:id="rId35"/>
    <p:sldId id="459" r:id="rId36"/>
    <p:sldId id="460" r:id="rId37"/>
    <p:sldId id="461" r:id="rId38"/>
    <p:sldId id="462" r:id="rId39"/>
    <p:sldId id="464" r:id="rId40"/>
    <p:sldId id="463" r:id="rId41"/>
    <p:sldId id="465" r:id="rId42"/>
    <p:sldId id="466" r:id="rId43"/>
    <p:sldId id="467" r:id="rId44"/>
    <p:sldId id="468" r:id="rId45"/>
    <p:sldId id="469" r:id="rId46"/>
    <p:sldId id="470" r:id="rId47"/>
    <p:sldId id="471" r:id="rId48"/>
    <p:sldId id="472" r:id="rId49"/>
    <p:sldId id="473" r:id="rId50"/>
    <p:sldId id="474" r:id="rId51"/>
    <p:sldId id="475" r:id="rId52"/>
    <p:sldId id="476" r:id="rId53"/>
    <p:sldId id="477" r:id="rId54"/>
    <p:sldId id="478" r:id="rId55"/>
    <p:sldId id="479" r:id="rId56"/>
    <p:sldId id="480" r:id="rId57"/>
    <p:sldId id="481" r:id="rId58"/>
    <p:sldId id="482" r:id="rId59"/>
    <p:sldId id="483" r:id="rId60"/>
    <p:sldId id="484" r:id="rId61"/>
    <p:sldId id="350" r:id="rId62"/>
    <p:sldId id="351" r:id="rId63"/>
    <p:sldId id="352" r:id="rId64"/>
    <p:sldId id="353" r:id="rId65"/>
    <p:sldId id="354" r:id="rId66"/>
    <p:sldId id="355" r:id="rId67"/>
    <p:sldId id="356" r:id="rId68"/>
    <p:sldId id="357" r:id="rId69"/>
    <p:sldId id="358" r:id="rId70"/>
    <p:sldId id="359" r:id="rId71"/>
    <p:sldId id="552" r:id="rId72"/>
    <p:sldId id="545" r:id="rId73"/>
    <p:sldId id="485" r:id="rId74"/>
    <p:sldId id="486"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553" r:id="rId89"/>
    <p:sldId id="546" r:id="rId90"/>
    <p:sldId id="487" r:id="rId91"/>
    <p:sldId id="488" r:id="rId92"/>
    <p:sldId id="489" r:id="rId93"/>
    <p:sldId id="490" r:id="rId94"/>
    <p:sldId id="491" r:id="rId95"/>
    <p:sldId id="492" r:id="rId96"/>
    <p:sldId id="493" r:id="rId97"/>
    <p:sldId id="494" r:id="rId98"/>
    <p:sldId id="495" r:id="rId99"/>
    <p:sldId id="496" r:id="rId100"/>
    <p:sldId id="497" r:id="rId101"/>
    <p:sldId id="498" r:id="rId102"/>
    <p:sldId id="499" r:id="rId103"/>
    <p:sldId id="500" r:id="rId104"/>
    <p:sldId id="501" r:id="rId105"/>
    <p:sldId id="502" r:id="rId106"/>
    <p:sldId id="503" r:id="rId107"/>
    <p:sldId id="504" r:id="rId108"/>
    <p:sldId id="505" r:id="rId109"/>
    <p:sldId id="506" r:id="rId110"/>
    <p:sldId id="507" r:id="rId111"/>
    <p:sldId id="508" r:id="rId112"/>
    <p:sldId id="509" r:id="rId113"/>
    <p:sldId id="510" r:id="rId114"/>
    <p:sldId id="511" r:id="rId115"/>
    <p:sldId id="512" r:id="rId116"/>
    <p:sldId id="513" r:id="rId117"/>
    <p:sldId id="514" r:id="rId118"/>
    <p:sldId id="515" r:id="rId119"/>
    <p:sldId id="516" r:id="rId120"/>
    <p:sldId id="517" r:id="rId121"/>
    <p:sldId id="518" r:id="rId122"/>
    <p:sldId id="519" r:id="rId123"/>
    <p:sldId id="520" r:id="rId124"/>
    <p:sldId id="521" r:id="rId125"/>
    <p:sldId id="524" r:id="rId126"/>
    <p:sldId id="523" r:id="rId127"/>
    <p:sldId id="522" r:id="rId128"/>
    <p:sldId id="525" r:id="rId129"/>
    <p:sldId id="528" r:id="rId130"/>
    <p:sldId id="527" r:id="rId131"/>
    <p:sldId id="526" r:id="rId132"/>
    <p:sldId id="529" r:id="rId133"/>
    <p:sldId id="530" r:id="rId134"/>
    <p:sldId id="531" r:id="rId135"/>
    <p:sldId id="532" r:id="rId136"/>
    <p:sldId id="373" r:id="rId137"/>
    <p:sldId id="374" r:id="rId138"/>
    <p:sldId id="375" r:id="rId139"/>
    <p:sldId id="376" r:id="rId140"/>
    <p:sldId id="377" r:id="rId141"/>
    <p:sldId id="378" r:id="rId142"/>
    <p:sldId id="379" r:id="rId143"/>
    <p:sldId id="380" r:id="rId144"/>
    <p:sldId id="381" r:id="rId145"/>
    <p:sldId id="382" r:id="rId146"/>
    <p:sldId id="383" r:id="rId147"/>
    <p:sldId id="384" r:id="rId148"/>
    <p:sldId id="385" r:id="rId149"/>
    <p:sldId id="386" r:id="rId150"/>
    <p:sldId id="387" r:id="rId151"/>
    <p:sldId id="388" r:id="rId152"/>
    <p:sldId id="554" r:id="rId153"/>
    <p:sldId id="547" r:id="rId154"/>
    <p:sldId id="533" r:id="rId155"/>
    <p:sldId id="534" r:id="rId156"/>
    <p:sldId id="535" r:id="rId157"/>
    <p:sldId id="536" r:id="rId158"/>
    <p:sldId id="537" r:id="rId159"/>
    <p:sldId id="538" r:id="rId160"/>
    <p:sldId id="389" r:id="rId161"/>
    <p:sldId id="390" r:id="rId162"/>
    <p:sldId id="391" r:id="rId163"/>
    <p:sldId id="392" r:id="rId164"/>
    <p:sldId id="393" r:id="rId165"/>
    <p:sldId id="394" r:id="rId166"/>
    <p:sldId id="395" r:id="rId167"/>
    <p:sldId id="396" r:id="rId168"/>
    <p:sldId id="555" r:id="rId169"/>
    <p:sldId id="548" r:id="rId170"/>
    <p:sldId id="539" r:id="rId171"/>
    <p:sldId id="397" r:id="rId172"/>
    <p:sldId id="398" r:id="rId173"/>
    <p:sldId id="399" r:id="rId174"/>
    <p:sldId id="400" r:id="rId175"/>
    <p:sldId id="401" r:id="rId176"/>
    <p:sldId id="402" r:id="rId177"/>
    <p:sldId id="403" r:id="rId178"/>
    <p:sldId id="404" r:id="rId179"/>
    <p:sldId id="405" r:id="rId180"/>
    <p:sldId id="406" r:id="rId181"/>
    <p:sldId id="407" r:id="rId182"/>
    <p:sldId id="408" r:id="rId183"/>
    <p:sldId id="409" r:id="rId184"/>
    <p:sldId id="410" r:id="rId185"/>
    <p:sldId id="411" r:id="rId186"/>
    <p:sldId id="412" r:id="rId187"/>
    <p:sldId id="556" r:id="rId188"/>
    <p:sldId id="549" r:id="rId189"/>
    <p:sldId id="540" r:id="rId190"/>
    <p:sldId id="413" r:id="rId191"/>
    <p:sldId id="414" r:id="rId192"/>
    <p:sldId id="415" r:id="rId193"/>
    <p:sldId id="416" r:id="rId194"/>
    <p:sldId id="417" r:id="rId195"/>
    <p:sldId id="418" r:id="rId196"/>
    <p:sldId id="419" r:id="rId197"/>
    <p:sldId id="420" r:id="rId198"/>
    <p:sldId id="421" r:id="rId199"/>
    <p:sldId id="422" r:id="rId200"/>
    <p:sldId id="557" r:id="rId201"/>
    <p:sldId id="550" r:id="rId202"/>
    <p:sldId id="541" r:id="rId203"/>
    <p:sldId id="423" r:id="rId204"/>
    <p:sldId id="428" r:id="rId205"/>
    <p:sldId id="424" r:id="rId206"/>
    <p:sldId id="425" r:id="rId207"/>
    <p:sldId id="426" r:id="rId208"/>
    <p:sldId id="427" r:id="rId209"/>
    <p:sldId id="429" r:id="rId210"/>
    <p:sldId id="430" r:id="rId211"/>
    <p:sldId id="431" r:id="rId212"/>
    <p:sldId id="432" r:id="rId213"/>
    <p:sldId id="433" r:id="rId2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6600"/>
    <a:srgbClr val="07A16E"/>
    <a:srgbClr val="FF9900"/>
    <a:srgbClr val="FF0066"/>
    <a:srgbClr val="CC0066"/>
    <a:srgbClr val="026A98"/>
    <a:srgbClr val="E9F456"/>
    <a:srgbClr val="E2F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7" autoAdjust="0"/>
    <p:restoredTop sz="94660"/>
  </p:normalViewPr>
  <p:slideViewPr>
    <p:cSldViewPr>
      <p:cViewPr varScale="1">
        <p:scale>
          <a:sx n="72" d="100"/>
          <a:sy n="72" d="100"/>
        </p:scale>
        <p:origin x="139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presProps" Target="pres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59468-6416-44DF-AC82-813BAB9EEA8D}" type="datetimeFigureOut">
              <a:rPr lang="en-US" smtClean="0"/>
              <a:pPr/>
              <a:t>5/30/2019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0902C-F840-42E6-9278-C199B5F2D07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extLst>
      <p:ext uri="{BB962C8B-B14F-4D97-AF65-F5344CB8AC3E}">
        <p14:creationId xmlns:p14="http://schemas.microsoft.com/office/powerpoint/2010/main" val="4484654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extLst>
      <p:ext uri="{BB962C8B-B14F-4D97-AF65-F5344CB8AC3E}">
        <p14:creationId xmlns:p14="http://schemas.microsoft.com/office/powerpoint/2010/main" val="7339073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extLst>
      <p:ext uri="{BB962C8B-B14F-4D97-AF65-F5344CB8AC3E}">
        <p14:creationId xmlns:p14="http://schemas.microsoft.com/office/powerpoint/2010/main" val="34437932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extLst>
      <p:ext uri="{BB962C8B-B14F-4D97-AF65-F5344CB8AC3E}">
        <p14:creationId xmlns:p14="http://schemas.microsoft.com/office/powerpoint/2010/main" val="18513841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110</a:t>
            </a:fld>
            <a:endParaRPr lang="en-US"/>
          </a:p>
        </p:txBody>
      </p:sp>
    </p:spTree>
    <p:extLst>
      <p:ext uri="{BB962C8B-B14F-4D97-AF65-F5344CB8AC3E}">
        <p14:creationId xmlns:p14="http://schemas.microsoft.com/office/powerpoint/2010/main" val="6487351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111</a:t>
            </a:fld>
            <a:endParaRPr lang="en-US"/>
          </a:p>
        </p:txBody>
      </p:sp>
    </p:spTree>
    <p:extLst>
      <p:ext uri="{BB962C8B-B14F-4D97-AF65-F5344CB8AC3E}">
        <p14:creationId xmlns:p14="http://schemas.microsoft.com/office/powerpoint/2010/main" val="33000276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964431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35594323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33500790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115</a:t>
            </a:fld>
            <a:endParaRPr lang="en-US"/>
          </a:p>
        </p:txBody>
      </p:sp>
    </p:spTree>
    <p:extLst>
      <p:ext uri="{BB962C8B-B14F-4D97-AF65-F5344CB8AC3E}">
        <p14:creationId xmlns:p14="http://schemas.microsoft.com/office/powerpoint/2010/main" val="2078319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116</a:t>
            </a:fld>
            <a:endParaRPr lang="en-US"/>
          </a:p>
        </p:txBody>
      </p:sp>
    </p:spTree>
    <p:extLst>
      <p:ext uri="{BB962C8B-B14F-4D97-AF65-F5344CB8AC3E}">
        <p14:creationId xmlns:p14="http://schemas.microsoft.com/office/powerpoint/2010/main" val="1367286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35714300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extLst>
      <p:ext uri="{BB962C8B-B14F-4D97-AF65-F5344CB8AC3E}">
        <p14:creationId xmlns:p14="http://schemas.microsoft.com/office/powerpoint/2010/main" val="21908733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extLst>
      <p:ext uri="{BB962C8B-B14F-4D97-AF65-F5344CB8AC3E}">
        <p14:creationId xmlns:p14="http://schemas.microsoft.com/office/powerpoint/2010/main" val="7480718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extLst>
      <p:ext uri="{BB962C8B-B14F-4D97-AF65-F5344CB8AC3E}">
        <p14:creationId xmlns:p14="http://schemas.microsoft.com/office/powerpoint/2010/main" val="32908678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extLst>
      <p:ext uri="{BB962C8B-B14F-4D97-AF65-F5344CB8AC3E}">
        <p14:creationId xmlns:p14="http://schemas.microsoft.com/office/powerpoint/2010/main" val="29342504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extLst>
      <p:ext uri="{BB962C8B-B14F-4D97-AF65-F5344CB8AC3E}">
        <p14:creationId xmlns:p14="http://schemas.microsoft.com/office/powerpoint/2010/main" val="402410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extLst>
      <p:ext uri="{BB962C8B-B14F-4D97-AF65-F5344CB8AC3E}">
        <p14:creationId xmlns:p14="http://schemas.microsoft.com/office/powerpoint/2010/main" val="25826771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123</a:t>
            </a:fld>
            <a:endParaRPr lang="en-US"/>
          </a:p>
        </p:txBody>
      </p:sp>
    </p:spTree>
    <p:extLst>
      <p:ext uri="{BB962C8B-B14F-4D97-AF65-F5344CB8AC3E}">
        <p14:creationId xmlns:p14="http://schemas.microsoft.com/office/powerpoint/2010/main" val="39462895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124</a:t>
            </a:fld>
            <a:endParaRPr lang="en-US"/>
          </a:p>
        </p:txBody>
      </p:sp>
    </p:spTree>
    <p:extLst>
      <p:ext uri="{BB962C8B-B14F-4D97-AF65-F5344CB8AC3E}">
        <p14:creationId xmlns:p14="http://schemas.microsoft.com/office/powerpoint/2010/main" val="12573042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a:p>
        </p:txBody>
      </p:sp>
    </p:spTree>
    <p:extLst>
      <p:ext uri="{BB962C8B-B14F-4D97-AF65-F5344CB8AC3E}">
        <p14:creationId xmlns:p14="http://schemas.microsoft.com/office/powerpoint/2010/main" val="20798493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a:p>
        </p:txBody>
      </p:sp>
    </p:spTree>
    <p:extLst>
      <p:ext uri="{BB962C8B-B14F-4D97-AF65-F5344CB8AC3E}">
        <p14:creationId xmlns:p14="http://schemas.microsoft.com/office/powerpoint/2010/main" val="76432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22112520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a:p>
        </p:txBody>
      </p:sp>
    </p:spTree>
    <p:extLst>
      <p:ext uri="{BB962C8B-B14F-4D97-AF65-F5344CB8AC3E}">
        <p14:creationId xmlns:p14="http://schemas.microsoft.com/office/powerpoint/2010/main" val="8239434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128</a:t>
            </a:fld>
            <a:endParaRPr lang="en-US"/>
          </a:p>
        </p:txBody>
      </p:sp>
    </p:spTree>
    <p:extLst>
      <p:ext uri="{BB962C8B-B14F-4D97-AF65-F5344CB8AC3E}">
        <p14:creationId xmlns:p14="http://schemas.microsoft.com/office/powerpoint/2010/main" val="39467002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129</a:t>
            </a:fld>
            <a:endParaRPr lang="en-US"/>
          </a:p>
        </p:txBody>
      </p:sp>
    </p:spTree>
    <p:extLst>
      <p:ext uri="{BB962C8B-B14F-4D97-AF65-F5344CB8AC3E}">
        <p14:creationId xmlns:p14="http://schemas.microsoft.com/office/powerpoint/2010/main" val="34963766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a:p>
        </p:txBody>
      </p:sp>
    </p:spTree>
    <p:extLst>
      <p:ext uri="{BB962C8B-B14F-4D97-AF65-F5344CB8AC3E}">
        <p14:creationId xmlns:p14="http://schemas.microsoft.com/office/powerpoint/2010/main" val="26308040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extLst>
      <p:ext uri="{BB962C8B-B14F-4D97-AF65-F5344CB8AC3E}">
        <p14:creationId xmlns:p14="http://schemas.microsoft.com/office/powerpoint/2010/main" val="32629265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extLst>
      <p:ext uri="{BB962C8B-B14F-4D97-AF65-F5344CB8AC3E}">
        <p14:creationId xmlns:p14="http://schemas.microsoft.com/office/powerpoint/2010/main" val="29053379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133</a:t>
            </a:fld>
            <a:endParaRPr lang="en-US"/>
          </a:p>
        </p:txBody>
      </p:sp>
    </p:spTree>
    <p:extLst>
      <p:ext uri="{BB962C8B-B14F-4D97-AF65-F5344CB8AC3E}">
        <p14:creationId xmlns:p14="http://schemas.microsoft.com/office/powerpoint/2010/main" val="1913118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134</a:t>
            </a:fld>
            <a:endParaRPr lang="en-US"/>
          </a:p>
        </p:txBody>
      </p:sp>
    </p:spTree>
    <p:extLst>
      <p:ext uri="{BB962C8B-B14F-4D97-AF65-F5344CB8AC3E}">
        <p14:creationId xmlns:p14="http://schemas.microsoft.com/office/powerpoint/2010/main" val="20962190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extLst>
      <p:ext uri="{BB962C8B-B14F-4D97-AF65-F5344CB8AC3E}">
        <p14:creationId xmlns:p14="http://schemas.microsoft.com/office/powerpoint/2010/main" val="7876506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136</a:t>
            </a:fld>
            <a:endParaRPr lang="en-US" dirty="0"/>
          </a:p>
        </p:txBody>
      </p:sp>
    </p:spTree>
    <p:extLst>
      <p:ext uri="{BB962C8B-B14F-4D97-AF65-F5344CB8AC3E}">
        <p14:creationId xmlns:p14="http://schemas.microsoft.com/office/powerpoint/2010/main" val="2710073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32299873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137</a:t>
            </a:fld>
            <a:endParaRPr lang="en-US" dirty="0"/>
          </a:p>
        </p:txBody>
      </p:sp>
    </p:spTree>
    <p:extLst>
      <p:ext uri="{BB962C8B-B14F-4D97-AF65-F5344CB8AC3E}">
        <p14:creationId xmlns:p14="http://schemas.microsoft.com/office/powerpoint/2010/main" val="3204783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138</a:t>
            </a:fld>
            <a:endParaRPr lang="en-US" dirty="0"/>
          </a:p>
        </p:txBody>
      </p:sp>
    </p:spTree>
    <p:extLst>
      <p:ext uri="{BB962C8B-B14F-4D97-AF65-F5344CB8AC3E}">
        <p14:creationId xmlns:p14="http://schemas.microsoft.com/office/powerpoint/2010/main" val="2143047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139</a:t>
            </a:fld>
            <a:endParaRPr lang="en-US" dirty="0"/>
          </a:p>
        </p:txBody>
      </p:sp>
    </p:spTree>
    <p:extLst>
      <p:ext uri="{BB962C8B-B14F-4D97-AF65-F5344CB8AC3E}">
        <p14:creationId xmlns:p14="http://schemas.microsoft.com/office/powerpoint/2010/main" val="16724116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140</a:t>
            </a:fld>
            <a:endParaRPr lang="en-US" dirty="0"/>
          </a:p>
        </p:txBody>
      </p:sp>
    </p:spTree>
    <p:extLst>
      <p:ext uri="{BB962C8B-B14F-4D97-AF65-F5344CB8AC3E}">
        <p14:creationId xmlns:p14="http://schemas.microsoft.com/office/powerpoint/2010/main" val="23559536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141</a:t>
            </a:fld>
            <a:endParaRPr lang="en-US" dirty="0"/>
          </a:p>
        </p:txBody>
      </p:sp>
    </p:spTree>
    <p:extLst>
      <p:ext uri="{BB962C8B-B14F-4D97-AF65-F5344CB8AC3E}">
        <p14:creationId xmlns:p14="http://schemas.microsoft.com/office/powerpoint/2010/main" val="7794177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142</a:t>
            </a:fld>
            <a:endParaRPr lang="en-US" dirty="0"/>
          </a:p>
        </p:txBody>
      </p:sp>
    </p:spTree>
    <p:extLst>
      <p:ext uri="{BB962C8B-B14F-4D97-AF65-F5344CB8AC3E}">
        <p14:creationId xmlns:p14="http://schemas.microsoft.com/office/powerpoint/2010/main" val="36237116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143</a:t>
            </a:fld>
            <a:endParaRPr lang="en-US" dirty="0"/>
          </a:p>
        </p:txBody>
      </p:sp>
    </p:spTree>
    <p:extLst>
      <p:ext uri="{BB962C8B-B14F-4D97-AF65-F5344CB8AC3E}">
        <p14:creationId xmlns:p14="http://schemas.microsoft.com/office/powerpoint/2010/main" val="33001528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144</a:t>
            </a:fld>
            <a:endParaRPr lang="en-US" dirty="0"/>
          </a:p>
        </p:txBody>
      </p:sp>
    </p:spTree>
    <p:extLst>
      <p:ext uri="{BB962C8B-B14F-4D97-AF65-F5344CB8AC3E}">
        <p14:creationId xmlns:p14="http://schemas.microsoft.com/office/powerpoint/2010/main" val="23984649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145</a:t>
            </a:fld>
            <a:endParaRPr lang="en-US" dirty="0"/>
          </a:p>
        </p:txBody>
      </p:sp>
    </p:spTree>
    <p:extLst>
      <p:ext uri="{BB962C8B-B14F-4D97-AF65-F5344CB8AC3E}">
        <p14:creationId xmlns:p14="http://schemas.microsoft.com/office/powerpoint/2010/main" val="40016025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146</a:t>
            </a:fld>
            <a:endParaRPr lang="en-US" dirty="0"/>
          </a:p>
        </p:txBody>
      </p:sp>
    </p:spTree>
    <p:extLst>
      <p:ext uri="{BB962C8B-B14F-4D97-AF65-F5344CB8AC3E}">
        <p14:creationId xmlns:p14="http://schemas.microsoft.com/office/powerpoint/2010/main" val="2534025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147</a:t>
            </a:fld>
            <a:endParaRPr lang="en-US" dirty="0"/>
          </a:p>
        </p:txBody>
      </p:sp>
    </p:spTree>
    <p:extLst>
      <p:ext uri="{BB962C8B-B14F-4D97-AF65-F5344CB8AC3E}">
        <p14:creationId xmlns:p14="http://schemas.microsoft.com/office/powerpoint/2010/main" val="13879204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148</a:t>
            </a:fld>
            <a:endParaRPr lang="en-US" dirty="0"/>
          </a:p>
        </p:txBody>
      </p:sp>
    </p:spTree>
    <p:extLst>
      <p:ext uri="{BB962C8B-B14F-4D97-AF65-F5344CB8AC3E}">
        <p14:creationId xmlns:p14="http://schemas.microsoft.com/office/powerpoint/2010/main" val="14851943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dirty="0"/>
          </a:p>
        </p:txBody>
      </p:sp>
    </p:spTree>
    <p:extLst>
      <p:ext uri="{BB962C8B-B14F-4D97-AF65-F5344CB8AC3E}">
        <p14:creationId xmlns:p14="http://schemas.microsoft.com/office/powerpoint/2010/main" val="34857192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dirty="0"/>
          </a:p>
        </p:txBody>
      </p:sp>
    </p:spTree>
    <p:extLst>
      <p:ext uri="{BB962C8B-B14F-4D97-AF65-F5344CB8AC3E}">
        <p14:creationId xmlns:p14="http://schemas.microsoft.com/office/powerpoint/2010/main" val="36405205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151</a:t>
            </a:fld>
            <a:endParaRPr lang="en-US" dirty="0"/>
          </a:p>
        </p:txBody>
      </p:sp>
    </p:spTree>
    <p:extLst>
      <p:ext uri="{BB962C8B-B14F-4D97-AF65-F5344CB8AC3E}">
        <p14:creationId xmlns:p14="http://schemas.microsoft.com/office/powerpoint/2010/main" val="37724440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extLst>
      <p:ext uri="{BB962C8B-B14F-4D97-AF65-F5344CB8AC3E}">
        <p14:creationId xmlns:p14="http://schemas.microsoft.com/office/powerpoint/2010/main" val="24281852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extLst>
      <p:ext uri="{BB962C8B-B14F-4D97-AF65-F5344CB8AC3E}">
        <p14:creationId xmlns:p14="http://schemas.microsoft.com/office/powerpoint/2010/main" val="39146655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156</a:t>
            </a:fld>
            <a:endParaRPr lang="en-US"/>
          </a:p>
        </p:txBody>
      </p:sp>
    </p:spTree>
    <p:extLst>
      <p:ext uri="{BB962C8B-B14F-4D97-AF65-F5344CB8AC3E}">
        <p14:creationId xmlns:p14="http://schemas.microsoft.com/office/powerpoint/2010/main" val="30147500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157</a:t>
            </a:fld>
            <a:endParaRPr lang="en-US"/>
          </a:p>
        </p:txBody>
      </p:sp>
    </p:spTree>
    <p:extLst>
      <p:ext uri="{BB962C8B-B14F-4D97-AF65-F5344CB8AC3E}">
        <p14:creationId xmlns:p14="http://schemas.microsoft.com/office/powerpoint/2010/main" val="40993580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extLst>
      <p:ext uri="{BB962C8B-B14F-4D97-AF65-F5344CB8AC3E}">
        <p14:creationId xmlns:p14="http://schemas.microsoft.com/office/powerpoint/2010/main" val="56539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159</a:t>
            </a:fld>
            <a:endParaRPr lang="en-US"/>
          </a:p>
        </p:txBody>
      </p:sp>
    </p:spTree>
    <p:extLst>
      <p:ext uri="{BB962C8B-B14F-4D97-AF65-F5344CB8AC3E}">
        <p14:creationId xmlns:p14="http://schemas.microsoft.com/office/powerpoint/2010/main" val="350361341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160</a:t>
            </a:fld>
            <a:endParaRPr lang="en-US" dirty="0"/>
          </a:p>
        </p:txBody>
      </p:sp>
    </p:spTree>
    <p:extLst>
      <p:ext uri="{BB962C8B-B14F-4D97-AF65-F5344CB8AC3E}">
        <p14:creationId xmlns:p14="http://schemas.microsoft.com/office/powerpoint/2010/main" val="30586570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dirty="0"/>
          </a:p>
        </p:txBody>
      </p:sp>
    </p:spTree>
    <p:extLst>
      <p:ext uri="{BB962C8B-B14F-4D97-AF65-F5344CB8AC3E}">
        <p14:creationId xmlns:p14="http://schemas.microsoft.com/office/powerpoint/2010/main" val="206317864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162</a:t>
            </a:fld>
            <a:endParaRPr lang="en-US" dirty="0"/>
          </a:p>
        </p:txBody>
      </p:sp>
    </p:spTree>
    <p:extLst>
      <p:ext uri="{BB962C8B-B14F-4D97-AF65-F5344CB8AC3E}">
        <p14:creationId xmlns:p14="http://schemas.microsoft.com/office/powerpoint/2010/main" val="294556391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163</a:t>
            </a:fld>
            <a:endParaRPr lang="en-US" dirty="0"/>
          </a:p>
        </p:txBody>
      </p:sp>
    </p:spTree>
    <p:extLst>
      <p:ext uri="{BB962C8B-B14F-4D97-AF65-F5344CB8AC3E}">
        <p14:creationId xmlns:p14="http://schemas.microsoft.com/office/powerpoint/2010/main" val="273716727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dirty="0"/>
          </a:p>
        </p:txBody>
      </p:sp>
    </p:spTree>
    <p:extLst>
      <p:ext uri="{BB962C8B-B14F-4D97-AF65-F5344CB8AC3E}">
        <p14:creationId xmlns:p14="http://schemas.microsoft.com/office/powerpoint/2010/main" val="3901387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165</a:t>
            </a:fld>
            <a:endParaRPr lang="en-US" dirty="0"/>
          </a:p>
        </p:txBody>
      </p:sp>
    </p:spTree>
    <p:extLst>
      <p:ext uri="{BB962C8B-B14F-4D97-AF65-F5344CB8AC3E}">
        <p14:creationId xmlns:p14="http://schemas.microsoft.com/office/powerpoint/2010/main" val="13081581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166</a:t>
            </a:fld>
            <a:endParaRPr lang="en-US" dirty="0"/>
          </a:p>
        </p:txBody>
      </p:sp>
    </p:spTree>
    <p:extLst>
      <p:ext uri="{BB962C8B-B14F-4D97-AF65-F5344CB8AC3E}">
        <p14:creationId xmlns:p14="http://schemas.microsoft.com/office/powerpoint/2010/main" val="10654556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dirty="0"/>
          </a:p>
        </p:txBody>
      </p:sp>
    </p:spTree>
    <p:extLst>
      <p:ext uri="{BB962C8B-B14F-4D97-AF65-F5344CB8AC3E}">
        <p14:creationId xmlns:p14="http://schemas.microsoft.com/office/powerpoint/2010/main" val="103030597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170</a:t>
            </a:fld>
            <a:endParaRPr lang="en-US"/>
          </a:p>
        </p:txBody>
      </p:sp>
    </p:spTree>
    <p:extLst>
      <p:ext uri="{BB962C8B-B14F-4D97-AF65-F5344CB8AC3E}">
        <p14:creationId xmlns:p14="http://schemas.microsoft.com/office/powerpoint/2010/main" val="173934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dirty="0"/>
          </a:p>
        </p:txBody>
      </p:sp>
    </p:spTree>
    <p:extLst>
      <p:ext uri="{BB962C8B-B14F-4D97-AF65-F5344CB8AC3E}">
        <p14:creationId xmlns:p14="http://schemas.microsoft.com/office/powerpoint/2010/main" val="23524775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dirty="0"/>
          </a:p>
        </p:txBody>
      </p:sp>
    </p:spTree>
    <p:extLst>
      <p:ext uri="{BB962C8B-B14F-4D97-AF65-F5344CB8AC3E}">
        <p14:creationId xmlns:p14="http://schemas.microsoft.com/office/powerpoint/2010/main" val="154061553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dirty="0"/>
          </a:p>
        </p:txBody>
      </p:sp>
    </p:spTree>
    <p:extLst>
      <p:ext uri="{BB962C8B-B14F-4D97-AF65-F5344CB8AC3E}">
        <p14:creationId xmlns:p14="http://schemas.microsoft.com/office/powerpoint/2010/main" val="240656296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dirty="0"/>
          </a:p>
        </p:txBody>
      </p:sp>
    </p:spTree>
    <p:extLst>
      <p:ext uri="{BB962C8B-B14F-4D97-AF65-F5344CB8AC3E}">
        <p14:creationId xmlns:p14="http://schemas.microsoft.com/office/powerpoint/2010/main" val="382743402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dirty="0"/>
          </a:p>
        </p:txBody>
      </p:sp>
    </p:spTree>
    <p:extLst>
      <p:ext uri="{BB962C8B-B14F-4D97-AF65-F5344CB8AC3E}">
        <p14:creationId xmlns:p14="http://schemas.microsoft.com/office/powerpoint/2010/main" val="13912600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dirty="0"/>
          </a:p>
        </p:txBody>
      </p:sp>
    </p:spTree>
    <p:extLst>
      <p:ext uri="{BB962C8B-B14F-4D97-AF65-F5344CB8AC3E}">
        <p14:creationId xmlns:p14="http://schemas.microsoft.com/office/powerpoint/2010/main" val="14023414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dirty="0"/>
          </a:p>
        </p:txBody>
      </p:sp>
    </p:spTree>
    <p:extLst>
      <p:ext uri="{BB962C8B-B14F-4D97-AF65-F5344CB8AC3E}">
        <p14:creationId xmlns:p14="http://schemas.microsoft.com/office/powerpoint/2010/main" val="20372457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dirty="0"/>
          </a:p>
        </p:txBody>
      </p:sp>
    </p:spTree>
    <p:extLst>
      <p:ext uri="{BB962C8B-B14F-4D97-AF65-F5344CB8AC3E}">
        <p14:creationId xmlns:p14="http://schemas.microsoft.com/office/powerpoint/2010/main" val="105411177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dirty="0"/>
          </a:p>
        </p:txBody>
      </p:sp>
    </p:spTree>
    <p:extLst>
      <p:ext uri="{BB962C8B-B14F-4D97-AF65-F5344CB8AC3E}">
        <p14:creationId xmlns:p14="http://schemas.microsoft.com/office/powerpoint/2010/main" val="79745488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dirty="0"/>
          </a:p>
        </p:txBody>
      </p:sp>
    </p:spTree>
    <p:extLst>
      <p:ext uri="{BB962C8B-B14F-4D97-AF65-F5344CB8AC3E}">
        <p14:creationId xmlns:p14="http://schemas.microsoft.com/office/powerpoint/2010/main" val="253497850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180</a:t>
            </a:fld>
            <a:endParaRPr lang="en-US" dirty="0"/>
          </a:p>
        </p:txBody>
      </p:sp>
    </p:spTree>
    <p:extLst>
      <p:ext uri="{BB962C8B-B14F-4D97-AF65-F5344CB8AC3E}">
        <p14:creationId xmlns:p14="http://schemas.microsoft.com/office/powerpoint/2010/main" val="574913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a:t>
            </a:fld>
            <a:endParaRPr lang="en-US" dirty="0"/>
          </a:p>
        </p:txBody>
      </p:sp>
    </p:spTree>
    <p:extLst>
      <p:ext uri="{BB962C8B-B14F-4D97-AF65-F5344CB8AC3E}">
        <p14:creationId xmlns:p14="http://schemas.microsoft.com/office/powerpoint/2010/main" val="226187139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181</a:t>
            </a:fld>
            <a:endParaRPr lang="en-US" dirty="0"/>
          </a:p>
        </p:txBody>
      </p:sp>
    </p:spTree>
    <p:extLst>
      <p:ext uri="{BB962C8B-B14F-4D97-AF65-F5344CB8AC3E}">
        <p14:creationId xmlns:p14="http://schemas.microsoft.com/office/powerpoint/2010/main" val="333962760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182</a:t>
            </a:fld>
            <a:endParaRPr lang="en-US" dirty="0"/>
          </a:p>
        </p:txBody>
      </p:sp>
    </p:spTree>
    <p:extLst>
      <p:ext uri="{BB962C8B-B14F-4D97-AF65-F5344CB8AC3E}">
        <p14:creationId xmlns:p14="http://schemas.microsoft.com/office/powerpoint/2010/main" val="409518721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183</a:t>
            </a:fld>
            <a:endParaRPr lang="en-US" dirty="0"/>
          </a:p>
        </p:txBody>
      </p:sp>
    </p:spTree>
    <p:extLst>
      <p:ext uri="{BB962C8B-B14F-4D97-AF65-F5344CB8AC3E}">
        <p14:creationId xmlns:p14="http://schemas.microsoft.com/office/powerpoint/2010/main" val="185626661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184</a:t>
            </a:fld>
            <a:endParaRPr lang="en-US" dirty="0"/>
          </a:p>
        </p:txBody>
      </p:sp>
    </p:spTree>
    <p:extLst>
      <p:ext uri="{BB962C8B-B14F-4D97-AF65-F5344CB8AC3E}">
        <p14:creationId xmlns:p14="http://schemas.microsoft.com/office/powerpoint/2010/main" val="362806801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185</a:t>
            </a:fld>
            <a:endParaRPr lang="en-US" dirty="0"/>
          </a:p>
        </p:txBody>
      </p:sp>
    </p:spTree>
    <p:extLst>
      <p:ext uri="{BB962C8B-B14F-4D97-AF65-F5344CB8AC3E}">
        <p14:creationId xmlns:p14="http://schemas.microsoft.com/office/powerpoint/2010/main" val="232755242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dirty="0"/>
          </a:p>
        </p:txBody>
      </p:sp>
    </p:spTree>
    <p:extLst>
      <p:ext uri="{BB962C8B-B14F-4D97-AF65-F5344CB8AC3E}">
        <p14:creationId xmlns:p14="http://schemas.microsoft.com/office/powerpoint/2010/main" val="2324127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3953073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dirty="0"/>
          </a:p>
        </p:txBody>
      </p:sp>
    </p:spTree>
    <p:extLst>
      <p:ext uri="{BB962C8B-B14F-4D97-AF65-F5344CB8AC3E}">
        <p14:creationId xmlns:p14="http://schemas.microsoft.com/office/powerpoint/2010/main" val="134004283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dirty="0"/>
          </a:p>
        </p:txBody>
      </p:sp>
    </p:spTree>
    <p:extLst>
      <p:ext uri="{BB962C8B-B14F-4D97-AF65-F5344CB8AC3E}">
        <p14:creationId xmlns:p14="http://schemas.microsoft.com/office/powerpoint/2010/main" val="205939754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dirty="0"/>
          </a:p>
        </p:txBody>
      </p:sp>
    </p:spTree>
    <p:extLst>
      <p:ext uri="{BB962C8B-B14F-4D97-AF65-F5344CB8AC3E}">
        <p14:creationId xmlns:p14="http://schemas.microsoft.com/office/powerpoint/2010/main" val="965385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dirty="0"/>
          </a:p>
        </p:txBody>
      </p:sp>
    </p:spTree>
    <p:extLst>
      <p:ext uri="{BB962C8B-B14F-4D97-AF65-F5344CB8AC3E}">
        <p14:creationId xmlns:p14="http://schemas.microsoft.com/office/powerpoint/2010/main" val="366928232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dirty="0"/>
          </a:p>
        </p:txBody>
      </p:sp>
    </p:spTree>
    <p:extLst>
      <p:ext uri="{BB962C8B-B14F-4D97-AF65-F5344CB8AC3E}">
        <p14:creationId xmlns:p14="http://schemas.microsoft.com/office/powerpoint/2010/main" val="292737259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dirty="0"/>
          </a:p>
        </p:txBody>
      </p:sp>
    </p:spTree>
    <p:extLst>
      <p:ext uri="{BB962C8B-B14F-4D97-AF65-F5344CB8AC3E}">
        <p14:creationId xmlns:p14="http://schemas.microsoft.com/office/powerpoint/2010/main" val="317577824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195</a:t>
            </a:fld>
            <a:endParaRPr lang="en-US" dirty="0"/>
          </a:p>
        </p:txBody>
      </p:sp>
    </p:spTree>
    <p:extLst>
      <p:ext uri="{BB962C8B-B14F-4D97-AF65-F5344CB8AC3E}">
        <p14:creationId xmlns:p14="http://schemas.microsoft.com/office/powerpoint/2010/main" val="407068058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196</a:t>
            </a:fld>
            <a:endParaRPr lang="en-US" dirty="0"/>
          </a:p>
        </p:txBody>
      </p:sp>
    </p:spTree>
    <p:extLst>
      <p:ext uri="{BB962C8B-B14F-4D97-AF65-F5344CB8AC3E}">
        <p14:creationId xmlns:p14="http://schemas.microsoft.com/office/powerpoint/2010/main" val="65343909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197</a:t>
            </a:fld>
            <a:endParaRPr lang="en-US" dirty="0"/>
          </a:p>
        </p:txBody>
      </p:sp>
    </p:spTree>
    <p:extLst>
      <p:ext uri="{BB962C8B-B14F-4D97-AF65-F5344CB8AC3E}">
        <p14:creationId xmlns:p14="http://schemas.microsoft.com/office/powerpoint/2010/main" val="291644277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198</a:t>
            </a:fld>
            <a:endParaRPr lang="en-US" dirty="0"/>
          </a:p>
        </p:txBody>
      </p:sp>
    </p:spTree>
    <p:extLst>
      <p:ext uri="{BB962C8B-B14F-4D97-AF65-F5344CB8AC3E}">
        <p14:creationId xmlns:p14="http://schemas.microsoft.com/office/powerpoint/2010/main" val="178020455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dirty="0"/>
          </a:p>
        </p:txBody>
      </p:sp>
    </p:spTree>
    <p:extLst>
      <p:ext uri="{BB962C8B-B14F-4D97-AF65-F5344CB8AC3E}">
        <p14:creationId xmlns:p14="http://schemas.microsoft.com/office/powerpoint/2010/main" val="94898689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a:p>
        </p:txBody>
      </p:sp>
    </p:spTree>
    <p:extLst>
      <p:ext uri="{BB962C8B-B14F-4D97-AF65-F5344CB8AC3E}">
        <p14:creationId xmlns:p14="http://schemas.microsoft.com/office/powerpoint/2010/main" val="43707894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203</a:t>
            </a:fld>
            <a:endParaRPr lang="en-US" dirty="0"/>
          </a:p>
        </p:txBody>
      </p:sp>
    </p:spTree>
    <p:extLst>
      <p:ext uri="{BB962C8B-B14F-4D97-AF65-F5344CB8AC3E}">
        <p14:creationId xmlns:p14="http://schemas.microsoft.com/office/powerpoint/2010/main" val="321826393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204</a:t>
            </a:fld>
            <a:endParaRPr lang="en-US" dirty="0"/>
          </a:p>
        </p:txBody>
      </p:sp>
    </p:spTree>
    <p:extLst>
      <p:ext uri="{BB962C8B-B14F-4D97-AF65-F5344CB8AC3E}">
        <p14:creationId xmlns:p14="http://schemas.microsoft.com/office/powerpoint/2010/main" val="210649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a:t>
            </a:fld>
            <a:endParaRPr lang="en-US" dirty="0"/>
          </a:p>
        </p:txBody>
      </p:sp>
    </p:spTree>
    <p:extLst>
      <p:ext uri="{BB962C8B-B14F-4D97-AF65-F5344CB8AC3E}">
        <p14:creationId xmlns:p14="http://schemas.microsoft.com/office/powerpoint/2010/main" val="238268023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205</a:t>
            </a:fld>
            <a:endParaRPr lang="en-US" dirty="0"/>
          </a:p>
        </p:txBody>
      </p:sp>
    </p:spTree>
    <p:extLst>
      <p:ext uri="{BB962C8B-B14F-4D97-AF65-F5344CB8AC3E}">
        <p14:creationId xmlns:p14="http://schemas.microsoft.com/office/powerpoint/2010/main" val="12679516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206</a:t>
            </a:fld>
            <a:endParaRPr lang="en-US" dirty="0"/>
          </a:p>
        </p:txBody>
      </p:sp>
    </p:spTree>
    <p:extLst>
      <p:ext uri="{BB962C8B-B14F-4D97-AF65-F5344CB8AC3E}">
        <p14:creationId xmlns:p14="http://schemas.microsoft.com/office/powerpoint/2010/main" val="90752724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dirty="0"/>
          </a:p>
        </p:txBody>
      </p:sp>
    </p:spTree>
    <p:extLst>
      <p:ext uri="{BB962C8B-B14F-4D97-AF65-F5344CB8AC3E}">
        <p14:creationId xmlns:p14="http://schemas.microsoft.com/office/powerpoint/2010/main" val="390776940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208</a:t>
            </a:fld>
            <a:endParaRPr lang="en-US" dirty="0"/>
          </a:p>
        </p:txBody>
      </p:sp>
    </p:spTree>
    <p:extLst>
      <p:ext uri="{BB962C8B-B14F-4D97-AF65-F5344CB8AC3E}">
        <p14:creationId xmlns:p14="http://schemas.microsoft.com/office/powerpoint/2010/main" val="213216335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209</a:t>
            </a:fld>
            <a:endParaRPr lang="en-US" dirty="0"/>
          </a:p>
        </p:txBody>
      </p:sp>
    </p:spTree>
    <p:extLst>
      <p:ext uri="{BB962C8B-B14F-4D97-AF65-F5344CB8AC3E}">
        <p14:creationId xmlns:p14="http://schemas.microsoft.com/office/powerpoint/2010/main" val="330079865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dirty="0"/>
          </a:p>
        </p:txBody>
      </p:sp>
    </p:spTree>
    <p:extLst>
      <p:ext uri="{BB962C8B-B14F-4D97-AF65-F5344CB8AC3E}">
        <p14:creationId xmlns:p14="http://schemas.microsoft.com/office/powerpoint/2010/main" val="284867476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dirty="0"/>
          </a:p>
        </p:txBody>
      </p:sp>
    </p:spTree>
    <p:extLst>
      <p:ext uri="{BB962C8B-B14F-4D97-AF65-F5344CB8AC3E}">
        <p14:creationId xmlns:p14="http://schemas.microsoft.com/office/powerpoint/2010/main" val="154223429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dirty="0"/>
          </a:p>
        </p:txBody>
      </p:sp>
    </p:spTree>
    <p:extLst>
      <p:ext uri="{BB962C8B-B14F-4D97-AF65-F5344CB8AC3E}">
        <p14:creationId xmlns:p14="http://schemas.microsoft.com/office/powerpoint/2010/main" val="241496129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dirty="0"/>
          </a:p>
        </p:txBody>
      </p:sp>
    </p:spTree>
    <p:extLst>
      <p:ext uri="{BB962C8B-B14F-4D97-AF65-F5344CB8AC3E}">
        <p14:creationId xmlns:p14="http://schemas.microsoft.com/office/powerpoint/2010/main" val="177097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a:t>
            </a:fld>
            <a:endParaRPr lang="en-US" dirty="0"/>
          </a:p>
        </p:txBody>
      </p:sp>
    </p:spTree>
    <p:extLst>
      <p:ext uri="{BB962C8B-B14F-4D97-AF65-F5344CB8AC3E}">
        <p14:creationId xmlns:p14="http://schemas.microsoft.com/office/powerpoint/2010/main" val="789412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21</a:t>
            </a:fld>
            <a:endParaRPr lang="en-US" dirty="0"/>
          </a:p>
        </p:txBody>
      </p:sp>
    </p:spTree>
    <p:extLst>
      <p:ext uri="{BB962C8B-B14F-4D97-AF65-F5344CB8AC3E}">
        <p14:creationId xmlns:p14="http://schemas.microsoft.com/office/powerpoint/2010/main" val="2988070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dirty="0"/>
          </a:p>
        </p:txBody>
      </p:sp>
    </p:spTree>
    <p:extLst>
      <p:ext uri="{BB962C8B-B14F-4D97-AF65-F5344CB8AC3E}">
        <p14:creationId xmlns:p14="http://schemas.microsoft.com/office/powerpoint/2010/main" val="2153254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dirty="0"/>
          </a:p>
        </p:txBody>
      </p:sp>
    </p:spTree>
    <p:extLst>
      <p:ext uri="{BB962C8B-B14F-4D97-AF65-F5344CB8AC3E}">
        <p14:creationId xmlns:p14="http://schemas.microsoft.com/office/powerpoint/2010/main" val="522594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dirty="0"/>
          </a:p>
        </p:txBody>
      </p:sp>
    </p:spTree>
    <p:extLst>
      <p:ext uri="{BB962C8B-B14F-4D97-AF65-F5344CB8AC3E}">
        <p14:creationId xmlns:p14="http://schemas.microsoft.com/office/powerpoint/2010/main" val="3976584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dirty="0"/>
          </a:p>
        </p:txBody>
      </p:sp>
    </p:spTree>
    <p:extLst>
      <p:ext uri="{BB962C8B-B14F-4D97-AF65-F5344CB8AC3E}">
        <p14:creationId xmlns:p14="http://schemas.microsoft.com/office/powerpoint/2010/main" val="4216791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dirty="0"/>
          </a:p>
        </p:txBody>
      </p:sp>
    </p:spTree>
    <p:extLst>
      <p:ext uri="{BB962C8B-B14F-4D97-AF65-F5344CB8AC3E}">
        <p14:creationId xmlns:p14="http://schemas.microsoft.com/office/powerpoint/2010/main" val="1993018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dirty="0"/>
          </a:p>
        </p:txBody>
      </p:sp>
    </p:spTree>
    <p:extLst>
      <p:ext uri="{BB962C8B-B14F-4D97-AF65-F5344CB8AC3E}">
        <p14:creationId xmlns:p14="http://schemas.microsoft.com/office/powerpoint/2010/main" val="3037025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dirty="0"/>
          </a:p>
        </p:txBody>
      </p:sp>
    </p:spTree>
    <p:extLst>
      <p:ext uri="{BB962C8B-B14F-4D97-AF65-F5344CB8AC3E}">
        <p14:creationId xmlns:p14="http://schemas.microsoft.com/office/powerpoint/2010/main" val="66333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dirty="0"/>
          </a:p>
        </p:txBody>
      </p:sp>
    </p:spTree>
    <p:extLst>
      <p:ext uri="{BB962C8B-B14F-4D97-AF65-F5344CB8AC3E}">
        <p14:creationId xmlns:p14="http://schemas.microsoft.com/office/powerpoint/2010/main" val="97598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a:t>
            </a:fld>
            <a:endParaRPr lang="en-US"/>
          </a:p>
        </p:txBody>
      </p:sp>
    </p:spTree>
    <p:extLst>
      <p:ext uri="{BB962C8B-B14F-4D97-AF65-F5344CB8AC3E}">
        <p14:creationId xmlns:p14="http://schemas.microsoft.com/office/powerpoint/2010/main" val="633211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31</a:t>
            </a:fld>
            <a:endParaRPr lang="en-US" dirty="0"/>
          </a:p>
        </p:txBody>
      </p:sp>
    </p:spTree>
    <p:extLst>
      <p:ext uri="{BB962C8B-B14F-4D97-AF65-F5344CB8AC3E}">
        <p14:creationId xmlns:p14="http://schemas.microsoft.com/office/powerpoint/2010/main" val="1617056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32</a:t>
            </a:fld>
            <a:endParaRPr lang="en-US" dirty="0"/>
          </a:p>
        </p:txBody>
      </p:sp>
    </p:spTree>
    <p:extLst>
      <p:ext uri="{BB962C8B-B14F-4D97-AF65-F5344CB8AC3E}">
        <p14:creationId xmlns:p14="http://schemas.microsoft.com/office/powerpoint/2010/main" val="1348841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extLst>
      <p:ext uri="{BB962C8B-B14F-4D97-AF65-F5344CB8AC3E}">
        <p14:creationId xmlns:p14="http://schemas.microsoft.com/office/powerpoint/2010/main" val="3740785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36</a:t>
            </a:fld>
            <a:endParaRPr lang="en-US"/>
          </a:p>
        </p:txBody>
      </p:sp>
    </p:spTree>
    <p:extLst>
      <p:ext uri="{BB962C8B-B14F-4D97-AF65-F5344CB8AC3E}">
        <p14:creationId xmlns:p14="http://schemas.microsoft.com/office/powerpoint/2010/main" val="3222583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37</a:t>
            </a:fld>
            <a:endParaRPr lang="en-US"/>
          </a:p>
        </p:txBody>
      </p:sp>
    </p:spTree>
    <p:extLst>
      <p:ext uri="{BB962C8B-B14F-4D97-AF65-F5344CB8AC3E}">
        <p14:creationId xmlns:p14="http://schemas.microsoft.com/office/powerpoint/2010/main" val="2373869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38</a:t>
            </a:fld>
            <a:endParaRPr lang="en-US"/>
          </a:p>
        </p:txBody>
      </p:sp>
    </p:spTree>
    <p:extLst>
      <p:ext uri="{BB962C8B-B14F-4D97-AF65-F5344CB8AC3E}">
        <p14:creationId xmlns:p14="http://schemas.microsoft.com/office/powerpoint/2010/main" val="2764632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39</a:t>
            </a:fld>
            <a:endParaRPr lang="en-US"/>
          </a:p>
        </p:txBody>
      </p:sp>
    </p:spTree>
    <p:extLst>
      <p:ext uri="{BB962C8B-B14F-4D97-AF65-F5344CB8AC3E}">
        <p14:creationId xmlns:p14="http://schemas.microsoft.com/office/powerpoint/2010/main" val="1090050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40</a:t>
            </a:fld>
            <a:endParaRPr lang="en-US"/>
          </a:p>
        </p:txBody>
      </p:sp>
    </p:spTree>
    <p:extLst>
      <p:ext uri="{BB962C8B-B14F-4D97-AF65-F5344CB8AC3E}">
        <p14:creationId xmlns:p14="http://schemas.microsoft.com/office/powerpoint/2010/main" val="2070940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41</a:t>
            </a:fld>
            <a:endParaRPr lang="en-US"/>
          </a:p>
        </p:txBody>
      </p:sp>
    </p:spTree>
    <p:extLst>
      <p:ext uri="{BB962C8B-B14F-4D97-AF65-F5344CB8AC3E}">
        <p14:creationId xmlns:p14="http://schemas.microsoft.com/office/powerpoint/2010/main" val="3924246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343250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a:t>
            </a:fld>
            <a:endParaRPr lang="en-US"/>
          </a:p>
        </p:txBody>
      </p:sp>
    </p:spTree>
    <p:extLst>
      <p:ext uri="{BB962C8B-B14F-4D97-AF65-F5344CB8AC3E}">
        <p14:creationId xmlns:p14="http://schemas.microsoft.com/office/powerpoint/2010/main" val="665155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61347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78622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2428834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2756812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2282476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1316596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49</a:t>
            </a:fld>
            <a:endParaRPr lang="en-US"/>
          </a:p>
        </p:txBody>
      </p:sp>
    </p:spTree>
    <p:extLst>
      <p:ext uri="{BB962C8B-B14F-4D97-AF65-F5344CB8AC3E}">
        <p14:creationId xmlns:p14="http://schemas.microsoft.com/office/powerpoint/2010/main" val="2815645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50</a:t>
            </a:fld>
            <a:endParaRPr lang="en-US"/>
          </a:p>
        </p:txBody>
      </p:sp>
    </p:spTree>
    <p:extLst>
      <p:ext uri="{BB962C8B-B14F-4D97-AF65-F5344CB8AC3E}">
        <p14:creationId xmlns:p14="http://schemas.microsoft.com/office/powerpoint/2010/main" val="2157953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51</a:t>
            </a:fld>
            <a:endParaRPr lang="en-US"/>
          </a:p>
        </p:txBody>
      </p:sp>
    </p:spTree>
    <p:extLst>
      <p:ext uri="{BB962C8B-B14F-4D97-AF65-F5344CB8AC3E}">
        <p14:creationId xmlns:p14="http://schemas.microsoft.com/office/powerpoint/2010/main" val="4090211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52</a:t>
            </a:fld>
            <a:endParaRPr lang="en-US"/>
          </a:p>
        </p:txBody>
      </p:sp>
    </p:spTree>
    <p:extLst>
      <p:ext uri="{BB962C8B-B14F-4D97-AF65-F5344CB8AC3E}">
        <p14:creationId xmlns:p14="http://schemas.microsoft.com/office/powerpoint/2010/main" val="1771064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155924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53</a:t>
            </a:fld>
            <a:endParaRPr lang="en-US"/>
          </a:p>
        </p:txBody>
      </p:sp>
    </p:spTree>
    <p:extLst>
      <p:ext uri="{BB962C8B-B14F-4D97-AF65-F5344CB8AC3E}">
        <p14:creationId xmlns:p14="http://schemas.microsoft.com/office/powerpoint/2010/main" val="3831270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54</a:t>
            </a:fld>
            <a:endParaRPr lang="en-US"/>
          </a:p>
        </p:txBody>
      </p:sp>
    </p:spTree>
    <p:extLst>
      <p:ext uri="{BB962C8B-B14F-4D97-AF65-F5344CB8AC3E}">
        <p14:creationId xmlns:p14="http://schemas.microsoft.com/office/powerpoint/2010/main" val="1960007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55</a:t>
            </a:fld>
            <a:endParaRPr lang="en-US"/>
          </a:p>
        </p:txBody>
      </p:sp>
    </p:spTree>
    <p:extLst>
      <p:ext uri="{BB962C8B-B14F-4D97-AF65-F5344CB8AC3E}">
        <p14:creationId xmlns:p14="http://schemas.microsoft.com/office/powerpoint/2010/main" val="2263697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56</a:t>
            </a:fld>
            <a:endParaRPr lang="en-US"/>
          </a:p>
        </p:txBody>
      </p:sp>
    </p:spTree>
    <p:extLst>
      <p:ext uri="{BB962C8B-B14F-4D97-AF65-F5344CB8AC3E}">
        <p14:creationId xmlns:p14="http://schemas.microsoft.com/office/powerpoint/2010/main" val="40107523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57</a:t>
            </a:fld>
            <a:endParaRPr lang="en-US"/>
          </a:p>
        </p:txBody>
      </p:sp>
    </p:spTree>
    <p:extLst>
      <p:ext uri="{BB962C8B-B14F-4D97-AF65-F5344CB8AC3E}">
        <p14:creationId xmlns:p14="http://schemas.microsoft.com/office/powerpoint/2010/main" val="4370273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58</a:t>
            </a:fld>
            <a:endParaRPr lang="en-US"/>
          </a:p>
        </p:txBody>
      </p:sp>
    </p:spTree>
    <p:extLst>
      <p:ext uri="{BB962C8B-B14F-4D97-AF65-F5344CB8AC3E}">
        <p14:creationId xmlns:p14="http://schemas.microsoft.com/office/powerpoint/2010/main" val="1886771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extLst>
      <p:ext uri="{BB962C8B-B14F-4D97-AF65-F5344CB8AC3E}">
        <p14:creationId xmlns:p14="http://schemas.microsoft.com/office/powerpoint/2010/main" val="40379841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60</a:t>
            </a:fld>
            <a:endParaRPr lang="en-US"/>
          </a:p>
        </p:txBody>
      </p:sp>
    </p:spTree>
    <p:extLst>
      <p:ext uri="{BB962C8B-B14F-4D97-AF65-F5344CB8AC3E}">
        <p14:creationId xmlns:p14="http://schemas.microsoft.com/office/powerpoint/2010/main" val="3272394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61</a:t>
            </a:fld>
            <a:endParaRPr lang="en-US" dirty="0"/>
          </a:p>
        </p:txBody>
      </p:sp>
    </p:spTree>
    <p:extLst>
      <p:ext uri="{BB962C8B-B14F-4D97-AF65-F5344CB8AC3E}">
        <p14:creationId xmlns:p14="http://schemas.microsoft.com/office/powerpoint/2010/main" val="1814328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dirty="0"/>
          </a:p>
        </p:txBody>
      </p:sp>
    </p:spTree>
    <p:extLst>
      <p:ext uri="{BB962C8B-B14F-4D97-AF65-F5344CB8AC3E}">
        <p14:creationId xmlns:p14="http://schemas.microsoft.com/office/powerpoint/2010/main" val="298661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6384996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dirty="0"/>
          </a:p>
        </p:txBody>
      </p:sp>
    </p:spTree>
    <p:extLst>
      <p:ext uri="{BB962C8B-B14F-4D97-AF65-F5344CB8AC3E}">
        <p14:creationId xmlns:p14="http://schemas.microsoft.com/office/powerpoint/2010/main" val="4718593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dirty="0"/>
          </a:p>
        </p:txBody>
      </p:sp>
    </p:spTree>
    <p:extLst>
      <p:ext uri="{BB962C8B-B14F-4D97-AF65-F5344CB8AC3E}">
        <p14:creationId xmlns:p14="http://schemas.microsoft.com/office/powerpoint/2010/main" val="2318978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dirty="0"/>
          </a:p>
        </p:txBody>
      </p:sp>
    </p:spTree>
    <p:extLst>
      <p:ext uri="{BB962C8B-B14F-4D97-AF65-F5344CB8AC3E}">
        <p14:creationId xmlns:p14="http://schemas.microsoft.com/office/powerpoint/2010/main" val="19873043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66</a:t>
            </a:fld>
            <a:endParaRPr lang="en-US" dirty="0"/>
          </a:p>
        </p:txBody>
      </p:sp>
    </p:spTree>
    <p:extLst>
      <p:ext uri="{BB962C8B-B14F-4D97-AF65-F5344CB8AC3E}">
        <p14:creationId xmlns:p14="http://schemas.microsoft.com/office/powerpoint/2010/main" val="1051304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67</a:t>
            </a:fld>
            <a:endParaRPr lang="en-US" dirty="0"/>
          </a:p>
        </p:txBody>
      </p:sp>
    </p:spTree>
    <p:extLst>
      <p:ext uri="{BB962C8B-B14F-4D97-AF65-F5344CB8AC3E}">
        <p14:creationId xmlns:p14="http://schemas.microsoft.com/office/powerpoint/2010/main" val="18940647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68</a:t>
            </a:fld>
            <a:endParaRPr lang="en-US" dirty="0"/>
          </a:p>
        </p:txBody>
      </p:sp>
    </p:spTree>
    <p:extLst>
      <p:ext uri="{BB962C8B-B14F-4D97-AF65-F5344CB8AC3E}">
        <p14:creationId xmlns:p14="http://schemas.microsoft.com/office/powerpoint/2010/main" val="1703072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dirty="0"/>
          </a:p>
        </p:txBody>
      </p:sp>
    </p:spTree>
    <p:extLst>
      <p:ext uri="{BB962C8B-B14F-4D97-AF65-F5344CB8AC3E}">
        <p14:creationId xmlns:p14="http://schemas.microsoft.com/office/powerpoint/2010/main" val="3798628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dirty="0"/>
          </a:p>
        </p:txBody>
      </p:sp>
    </p:spTree>
    <p:extLst>
      <p:ext uri="{BB962C8B-B14F-4D97-AF65-F5344CB8AC3E}">
        <p14:creationId xmlns:p14="http://schemas.microsoft.com/office/powerpoint/2010/main" val="1252073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a:p>
        </p:txBody>
      </p:sp>
    </p:spTree>
    <p:extLst>
      <p:ext uri="{BB962C8B-B14F-4D97-AF65-F5344CB8AC3E}">
        <p14:creationId xmlns:p14="http://schemas.microsoft.com/office/powerpoint/2010/main" val="15407341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a:p>
        </p:txBody>
      </p:sp>
    </p:spTree>
    <p:extLst>
      <p:ext uri="{BB962C8B-B14F-4D97-AF65-F5344CB8AC3E}">
        <p14:creationId xmlns:p14="http://schemas.microsoft.com/office/powerpoint/2010/main" val="255643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24678670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75</a:t>
            </a:fld>
            <a:endParaRPr lang="en-US" dirty="0"/>
          </a:p>
        </p:txBody>
      </p:sp>
    </p:spTree>
    <p:extLst>
      <p:ext uri="{BB962C8B-B14F-4D97-AF65-F5344CB8AC3E}">
        <p14:creationId xmlns:p14="http://schemas.microsoft.com/office/powerpoint/2010/main" val="24784999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76</a:t>
            </a:fld>
            <a:endParaRPr lang="en-US" dirty="0"/>
          </a:p>
        </p:txBody>
      </p:sp>
    </p:spTree>
    <p:extLst>
      <p:ext uri="{BB962C8B-B14F-4D97-AF65-F5344CB8AC3E}">
        <p14:creationId xmlns:p14="http://schemas.microsoft.com/office/powerpoint/2010/main" val="18984848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dirty="0"/>
          </a:p>
        </p:txBody>
      </p:sp>
    </p:spTree>
    <p:extLst>
      <p:ext uri="{BB962C8B-B14F-4D97-AF65-F5344CB8AC3E}">
        <p14:creationId xmlns:p14="http://schemas.microsoft.com/office/powerpoint/2010/main" val="19242545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78</a:t>
            </a:fld>
            <a:endParaRPr lang="en-US" dirty="0"/>
          </a:p>
        </p:txBody>
      </p:sp>
    </p:spTree>
    <p:extLst>
      <p:ext uri="{BB962C8B-B14F-4D97-AF65-F5344CB8AC3E}">
        <p14:creationId xmlns:p14="http://schemas.microsoft.com/office/powerpoint/2010/main" val="42832736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79</a:t>
            </a:fld>
            <a:endParaRPr lang="en-US" dirty="0"/>
          </a:p>
        </p:txBody>
      </p:sp>
    </p:spTree>
    <p:extLst>
      <p:ext uri="{BB962C8B-B14F-4D97-AF65-F5344CB8AC3E}">
        <p14:creationId xmlns:p14="http://schemas.microsoft.com/office/powerpoint/2010/main" val="11294174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80</a:t>
            </a:fld>
            <a:endParaRPr lang="en-US" dirty="0"/>
          </a:p>
        </p:txBody>
      </p:sp>
    </p:spTree>
    <p:extLst>
      <p:ext uri="{BB962C8B-B14F-4D97-AF65-F5344CB8AC3E}">
        <p14:creationId xmlns:p14="http://schemas.microsoft.com/office/powerpoint/2010/main" val="29209777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dirty="0"/>
          </a:p>
        </p:txBody>
      </p:sp>
    </p:spTree>
    <p:extLst>
      <p:ext uri="{BB962C8B-B14F-4D97-AF65-F5344CB8AC3E}">
        <p14:creationId xmlns:p14="http://schemas.microsoft.com/office/powerpoint/2010/main" val="544319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dirty="0"/>
          </a:p>
        </p:txBody>
      </p:sp>
    </p:spTree>
    <p:extLst>
      <p:ext uri="{BB962C8B-B14F-4D97-AF65-F5344CB8AC3E}">
        <p14:creationId xmlns:p14="http://schemas.microsoft.com/office/powerpoint/2010/main" val="9811714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dirty="0"/>
          </a:p>
        </p:txBody>
      </p:sp>
    </p:spTree>
    <p:extLst>
      <p:ext uri="{BB962C8B-B14F-4D97-AF65-F5344CB8AC3E}">
        <p14:creationId xmlns:p14="http://schemas.microsoft.com/office/powerpoint/2010/main" val="390586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dirty="0"/>
          </a:p>
        </p:txBody>
      </p:sp>
    </p:spTree>
    <p:extLst>
      <p:ext uri="{BB962C8B-B14F-4D97-AF65-F5344CB8AC3E}">
        <p14:creationId xmlns:p14="http://schemas.microsoft.com/office/powerpoint/2010/main" val="4077286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38410932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dirty="0"/>
          </a:p>
        </p:txBody>
      </p:sp>
    </p:spTree>
    <p:extLst>
      <p:ext uri="{BB962C8B-B14F-4D97-AF65-F5344CB8AC3E}">
        <p14:creationId xmlns:p14="http://schemas.microsoft.com/office/powerpoint/2010/main" val="32833240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dirty="0"/>
          </a:p>
        </p:txBody>
      </p:sp>
    </p:spTree>
    <p:extLst>
      <p:ext uri="{BB962C8B-B14F-4D97-AF65-F5344CB8AC3E}">
        <p14:creationId xmlns:p14="http://schemas.microsoft.com/office/powerpoint/2010/main" val="318491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dirty="0"/>
          </a:p>
        </p:txBody>
      </p:sp>
    </p:spTree>
    <p:extLst>
      <p:ext uri="{BB962C8B-B14F-4D97-AF65-F5344CB8AC3E}">
        <p14:creationId xmlns:p14="http://schemas.microsoft.com/office/powerpoint/2010/main" val="6996432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90</a:t>
            </a:fld>
            <a:endParaRPr lang="en-US"/>
          </a:p>
        </p:txBody>
      </p:sp>
    </p:spTree>
    <p:extLst>
      <p:ext uri="{BB962C8B-B14F-4D97-AF65-F5344CB8AC3E}">
        <p14:creationId xmlns:p14="http://schemas.microsoft.com/office/powerpoint/2010/main" val="623193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91</a:t>
            </a:fld>
            <a:endParaRPr lang="en-US"/>
          </a:p>
        </p:txBody>
      </p:sp>
    </p:spTree>
    <p:extLst>
      <p:ext uri="{BB962C8B-B14F-4D97-AF65-F5344CB8AC3E}">
        <p14:creationId xmlns:p14="http://schemas.microsoft.com/office/powerpoint/2010/main" val="36881844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92</a:t>
            </a:fld>
            <a:endParaRPr lang="en-US"/>
          </a:p>
        </p:txBody>
      </p:sp>
    </p:spTree>
    <p:extLst>
      <p:ext uri="{BB962C8B-B14F-4D97-AF65-F5344CB8AC3E}">
        <p14:creationId xmlns:p14="http://schemas.microsoft.com/office/powerpoint/2010/main" val="42315631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93</a:t>
            </a:fld>
            <a:endParaRPr lang="en-US"/>
          </a:p>
        </p:txBody>
      </p:sp>
    </p:spTree>
    <p:extLst>
      <p:ext uri="{BB962C8B-B14F-4D97-AF65-F5344CB8AC3E}">
        <p14:creationId xmlns:p14="http://schemas.microsoft.com/office/powerpoint/2010/main" val="15663459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32696798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95</a:t>
            </a:fld>
            <a:endParaRPr lang="en-US"/>
          </a:p>
        </p:txBody>
      </p:sp>
    </p:spTree>
    <p:extLst>
      <p:ext uri="{BB962C8B-B14F-4D97-AF65-F5344CB8AC3E}">
        <p14:creationId xmlns:p14="http://schemas.microsoft.com/office/powerpoint/2010/main" val="15716675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96</a:t>
            </a:fld>
            <a:endParaRPr lang="en-US"/>
          </a:p>
        </p:txBody>
      </p:sp>
    </p:spTree>
    <p:extLst>
      <p:ext uri="{BB962C8B-B14F-4D97-AF65-F5344CB8AC3E}">
        <p14:creationId xmlns:p14="http://schemas.microsoft.com/office/powerpoint/2010/main" val="2949336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8169533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a:p>
        </p:txBody>
      </p:sp>
    </p:spTree>
    <p:extLst>
      <p:ext uri="{BB962C8B-B14F-4D97-AF65-F5344CB8AC3E}">
        <p14:creationId xmlns:p14="http://schemas.microsoft.com/office/powerpoint/2010/main" val="29505520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a:p>
        </p:txBody>
      </p:sp>
    </p:spTree>
    <p:extLst>
      <p:ext uri="{BB962C8B-B14F-4D97-AF65-F5344CB8AC3E}">
        <p14:creationId xmlns:p14="http://schemas.microsoft.com/office/powerpoint/2010/main" val="20219798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a:p>
        </p:txBody>
      </p:sp>
    </p:spTree>
    <p:extLst>
      <p:ext uri="{BB962C8B-B14F-4D97-AF65-F5344CB8AC3E}">
        <p14:creationId xmlns:p14="http://schemas.microsoft.com/office/powerpoint/2010/main" val="9572065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100</a:t>
            </a:fld>
            <a:endParaRPr lang="en-US"/>
          </a:p>
        </p:txBody>
      </p:sp>
    </p:spTree>
    <p:extLst>
      <p:ext uri="{BB962C8B-B14F-4D97-AF65-F5344CB8AC3E}">
        <p14:creationId xmlns:p14="http://schemas.microsoft.com/office/powerpoint/2010/main" val="3682708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101</a:t>
            </a:fld>
            <a:endParaRPr lang="en-US"/>
          </a:p>
        </p:txBody>
      </p:sp>
    </p:spTree>
    <p:extLst>
      <p:ext uri="{BB962C8B-B14F-4D97-AF65-F5344CB8AC3E}">
        <p14:creationId xmlns:p14="http://schemas.microsoft.com/office/powerpoint/2010/main" val="21509322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a:p>
        </p:txBody>
      </p:sp>
    </p:spTree>
    <p:extLst>
      <p:ext uri="{BB962C8B-B14F-4D97-AF65-F5344CB8AC3E}">
        <p14:creationId xmlns:p14="http://schemas.microsoft.com/office/powerpoint/2010/main" val="5753252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103</a:t>
            </a:fld>
            <a:endParaRPr lang="en-US"/>
          </a:p>
        </p:txBody>
      </p:sp>
    </p:spTree>
    <p:extLst>
      <p:ext uri="{BB962C8B-B14F-4D97-AF65-F5344CB8AC3E}">
        <p14:creationId xmlns:p14="http://schemas.microsoft.com/office/powerpoint/2010/main" val="34267784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104</a:t>
            </a:fld>
            <a:endParaRPr lang="en-US"/>
          </a:p>
        </p:txBody>
      </p:sp>
    </p:spTree>
    <p:extLst>
      <p:ext uri="{BB962C8B-B14F-4D97-AF65-F5344CB8AC3E}">
        <p14:creationId xmlns:p14="http://schemas.microsoft.com/office/powerpoint/2010/main" val="19660635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extLst>
      <p:ext uri="{BB962C8B-B14F-4D97-AF65-F5344CB8AC3E}">
        <p14:creationId xmlns:p14="http://schemas.microsoft.com/office/powerpoint/2010/main" val="6754787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extLst>
      <p:ext uri="{BB962C8B-B14F-4D97-AF65-F5344CB8AC3E}">
        <p14:creationId xmlns:p14="http://schemas.microsoft.com/office/powerpoint/2010/main" val="428381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5/30/2019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1.png"/></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2.pn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4.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5.png"/></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4.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5.png"/></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9.pn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0.pn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1.png"/></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2.pn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3.png"/></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5.png"/></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6.pn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4.png"/></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3.png"/></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1.png"/></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8.png"/></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10.png"/></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10.png"/></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9.png"/></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13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jpe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13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32.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9.jpe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4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30.jpe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34.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4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3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143.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36.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1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png"/></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6.png"/></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7.png"/></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8.png"/></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3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161.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152.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16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png"/></Relationships>
</file>

<file path=ppt/slides/_rels/slide163.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150.jpeg"/><Relationship Id="rId5" Type="http://schemas.openxmlformats.org/officeDocument/2006/relationships/image" Target="../media/image147.png"/><Relationship Id="rId4" Type="http://schemas.openxmlformats.org/officeDocument/2006/relationships/image" Target="../media/image149.gif"/></Relationships>
</file>

<file path=ppt/slides/_rels/slide1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1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158.png"/></Relationships>
</file>

<file path=ppt/slides/_rels/slide171.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1.xm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61.png"/></Relationships>
</file>

<file path=ppt/slides/_rels/slide1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2.xml"/><Relationship Id="rId1" Type="http://schemas.openxmlformats.org/officeDocument/2006/relationships/slideLayout" Target="../slideLayouts/slideLayout1.xml"/><Relationship Id="rId5" Type="http://schemas.openxmlformats.org/officeDocument/2006/relationships/image" Target="../media/image165.png"/><Relationship Id="rId4" Type="http://schemas.openxmlformats.org/officeDocument/2006/relationships/image" Target="../media/image164.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3.xml"/><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1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1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5.xml"/><Relationship Id="rId1" Type="http://schemas.openxmlformats.org/officeDocument/2006/relationships/slideLayout" Target="../slideLayouts/slideLayout1.xml"/><Relationship Id="rId5" Type="http://schemas.openxmlformats.org/officeDocument/2006/relationships/image" Target="../media/image173.png"/><Relationship Id="rId4" Type="http://schemas.openxmlformats.org/officeDocument/2006/relationships/image" Target="../media/image172.png"/></Relationships>
</file>

<file path=ppt/slides/_rels/slide17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6.xml"/><Relationship Id="rId1" Type="http://schemas.openxmlformats.org/officeDocument/2006/relationships/slideLayout" Target="../slideLayouts/slideLayout1.xml"/><Relationship Id="rId5" Type="http://schemas.openxmlformats.org/officeDocument/2006/relationships/image" Target="../media/image176.png"/><Relationship Id="rId4" Type="http://schemas.openxmlformats.org/officeDocument/2006/relationships/image" Target="../media/image175.png"/></Relationships>
</file>

<file path=ppt/slides/_rels/slide17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80.png"/><Relationship Id="rId2" Type="http://schemas.openxmlformats.org/officeDocument/2006/relationships/notesSlide" Target="../notesSlides/notesSlide167.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7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image" Target="../media/image18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183.jpeg"/></Relationships>
</file>

<file path=ppt/slides/_rels/slide1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185.jpeg"/></Relationships>
</file>

<file path=ppt/slides/_rels/slide18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8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8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94.gif"/><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196.png"/></Relationships>
</file>

<file path=ppt/slides/_rels/slide19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197.png"/></Relationships>
</file>

<file path=ppt/slides/_rels/slide19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99.png"/></Relationships>
</file>

<file path=ppt/slides/_rels/slide1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19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203.png"/></Relationships>
</file>

<file path=ppt/slides/_rels/slide19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19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9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2.xml.rels><?xml version="1.0" encoding="UTF-8" standalone="yes"?>
<Relationships xmlns="http://schemas.openxmlformats.org/package/2006/relationships"><Relationship Id="rId8" Type="http://schemas.openxmlformats.org/officeDocument/2006/relationships/slide" Target="slide188.xml"/><Relationship Id="rId3" Type="http://schemas.openxmlformats.org/officeDocument/2006/relationships/slide" Target="slide3.xml"/><Relationship Id="rId7" Type="http://schemas.openxmlformats.org/officeDocument/2006/relationships/slide" Target="slide72.xml"/><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69.xml"/><Relationship Id="rId11" Type="http://schemas.openxmlformats.org/officeDocument/2006/relationships/image" Target="../media/image1.png"/><Relationship Id="rId5" Type="http://schemas.openxmlformats.org/officeDocument/2006/relationships/slide" Target="slide34.xml"/><Relationship Id="rId10" Type="http://schemas.openxmlformats.org/officeDocument/2006/relationships/slide" Target="slide201.xml"/><Relationship Id="rId4" Type="http://schemas.openxmlformats.org/officeDocument/2006/relationships/slide" Target="slide153.xml"/><Relationship Id="rId9" Type="http://schemas.openxmlformats.org/officeDocument/2006/relationships/slide" Target="slide8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image" Target="../media/image209.png"/></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20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1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1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21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9.gif"/></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8.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9.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8.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0.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470025"/>
          </a:xfrm>
        </p:spPr>
        <p:txBody>
          <a:bodyPr>
            <a:normAutofit/>
          </a:bodyPr>
          <a:lstStyle/>
          <a:p>
            <a:r>
              <a:rPr lang="en-US" sz="6600" dirty="0">
                <a:latin typeface="Kristen ITC" panose="03050502040202030202" pitchFamily="66" charset="0"/>
              </a:rPr>
              <a:t>Module 6</a:t>
            </a:r>
          </a:p>
        </p:txBody>
      </p:sp>
      <p:sp>
        <p:nvSpPr>
          <p:cNvPr id="3" name="Subtitle 2"/>
          <p:cNvSpPr>
            <a:spLocks noGrp="1"/>
          </p:cNvSpPr>
          <p:nvPr>
            <p:ph type="subTitle" idx="1"/>
          </p:nvPr>
        </p:nvSpPr>
        <p:spPr>
          <a:xfrm>
            <a:off x="307975" y="1933763"/>
            <a:ext cx="8534400" cy="1752600"/>
          </a:xfrm>
          <a:ln>
            <a:noFill/>
          </a:ln>
        </p:spPr>
        <p:txBody>
          <a:bodyPr>
            <a:noAutofit/>
          </a:bodyPr>
          <a:lstStyle/>
          <a:p>
            <a:r>
              <a:rPr lang="en-US" sz="4000" dirty="0">
                <a:solidFill>
                  <a:srgbClr val="0033CC"/>
                </a:solidFill>
                <a:latin typeface="Kristen ITC" panose="03050502040202030202" pitchFamily="66" charset="0"/>
              </a:rPr>
              <a:t>Building and Drawing</a:t>
            </a:r>
          </a:p>
          <a:p>
            <a:r>
              <a:rPr lang="en-US" sz="4000" dirty="0">
                <a:solidFill>
                  <a:srgbClr val="0033CC"/>
                </a:solidFill>
                <a:latin typeface="Kristen ITC" panose="03050502040202030202" pitchFamily="66" charset="0"/>
              </a:rPr>
              <a:t>Flat and Solid Shapes</a:t>
            </a:r>
          </a:p>
          <a:p>
            <a:endParaRPr lang="en-US" sz="1800" dirty="0">
              <a:solidFill>
                <a:srgbClr val="0033CC"/>
              </a:solidFill>
              <a:latin typeface="Kristen ITC" panose="03050502040202030202" pitchFamily="66" charset="0"/>
            </a:endParaRP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mrskclipartstore.com/wp-content/uploads/2014/06/circl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931" y="4176360"/>
            <a:ext cx="2193373" cy="259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rskclipartstore.com/wp-content/uploads/2014/06/rectangle-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922" y="4355020"/>
            <a:ext cx="1901411" cy="24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340894" y="2281834"/>
            <a:ext cx="2462213" cy="2687187"/>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Tree>
    <p:extLst>
      <p:ext uri="{BB962C8B-B14F-4D97-AF65-F5344CB8AC3E}">
        <p14:creationId xmlns:p14="http://schemas.microsoft.com/office/powerpoint/2010/main" val="7878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52712" y="2003090"/>
            <a:ext cx="3857625" cy="3352800"/>
          </a:xfrm>
          <a:prstGeom prst="rect">
            <a:avLst/>
          </a:prstGeom>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4460317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28900" y="1808935"/>
            <a:ext cx="3886200" cy="4038600"/>
          </a:xfrm>
          <a:prstGeom prst="rect">
            <a:avLst/>
          </a:prstGeom>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7167412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86050" y="1854996"/>
            <a:ext cx="3771900" cy="3867150"/>
          </a:xfrm>
          <a:prstGeom prst="rect">
            <a:avLst/>
          </a:prstGeom>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134336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33662" y="1677339"/>
            <a:ext cx="3876675" cy="4457700"/>
          </a:xfrm>
          <a:prstGeom prst="rect">
            <a:avLst/>
          </a:prstGeom>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8754290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81286" y="1277229"/>
            <a:ext cx="3781425" cy="5000625"/>
          </a:xfrm>
          <a:prstGeom prst="rect">
            <a:avLst/>
          </a:prstGeom>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516126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33662" y="1677339"/>
            <a:ext cx="3876675" cy="44577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899856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81286" y="1277229"/>
            <a:ext cx="3781425" cy="5000625"/>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8298468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367616"/>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3" name="Picture 2"/>
          <p:cNvPicPr>
            <a:picLocks noChangeAspect="1"/>
          </p:cNvPicPr>
          <p:nvPr/>
        </p:nvPicPr>
        <p:blipFill>
          <a:blip r:embed="rId4"/>
          <a:stretch>
            <a:fillRect/>
          </a:stretch>
        </p:blipFill>
        <p:spPr>
          <a:xfrm>
            <a:off x="2643188" y="938066"/>
            <a:ext cx="3857625" cy="5572125"/>
          </a:xfrm>
          <a:prstGeom prst="rect">
            <a:avLst/>
          </a:prstGeom>
        </p:spPr>
      </p:pic>
      <p:sp>
        <p:nvSpPr>
          <p:cNvPr id="4" name="TextBox 3"/>
          <p:cNvSpPr txBox="1"/>
          <p:nvPr/>
        </p:nvSpPr>
        <p:spPr>
          <a:xfrm>
            <a:off x="6579730" y="5257800"/>
            <a:ext cx="2285999" cy="830997"/>
          </a:xfrm>
          <a:prstGeom prst="rect">
            <a:avLst/>
          </a:prstGeom>
          <a:noFill/>
        </p:spPr>
        <p:txBody>
          <a:bodyPr wrap="square" rtlCol="0">
            <a:spAutoFit/>
          </a:bodyPr>
          <a:lstStyle/>
          <a:p>
            <a:pPr algn="ctr"/>
            <a:r>
              <a:rPr lang="en-US" sz="2400" b="1" dirty="0">
                <a:solidFill>
                  <a:srgbClr val="C00000"/>
                </a:solidFill>
              </a:rPr>
              <a:t>10 tens is the same as…?</a:t>
            </a:r>
          </a:p>
        </p:txBody>
      </p:sp>
      <p:pic>
        <p:nvPicPr>
          <p:cNvPr id="13"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9677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sp>
        <p:nvSpPr>
          <p:cNvPr id="18" name="TextBox 17"/>
          <p:cNvSpPr txBox="1"/>
          <p:nvPr/>
        </p:nvSpPr>
        <p:spPr>
          <a:xfrm>
            <a:off x="725487" y="1203766"/>
            <a:ext cx="7693025" cy="646331"/>
          </a:xfrm>
          <a:prstGeom prst="rect">
            <a:avLst/>
          </a:prstGeom>
          <a:noFill/>
        </p:spPr>
        <p:txBody>
          <a:bodyPr wrap="square" rtlCol="0">
            <a:spAutoFit/>
          </a:bodyPr>
          <a:lstStyle/>
          <a:p>
            <a:pPr algn="ctr"/>
            <a:r>
              <a:rPr lang="en-US" b="1" dirty="0">
                <a:solidFill>
                  <a:srgbClr val="0000FF"/>
                </a:solidFill>
              </a:rPr>
              <a:t>Wow!  You’re getting good at counting both ways!  Now, let’s mix it up.  Start counting the Say Ten Way, but then be ready to switch to the regular way.</a:t>
            </a:r>
          </a:p>
        </p:txBody>
      </p:sp>
      <p:pic>
        <p:nvPicPr>
          <p:cNvPr id="3" name="Picture 2"/>
          <p:cNvPicPr>
            <a:picLocks noChangeAspect="1"/>
          </p:cNvPicPr>
          <p:nvPr/>
        </p:nvPicPr>
        <p:blipFill>
          <a:blip r:embed="rId4"/>
          <a:stretch>
            <a:fillRect/>
          </a:stretch>
        </p:blipFill>
        <p:spPr>
          <a:xfrm>
            <a:off x="2600325" y="2562541"/>
            <a:ext cx="3943350" cy="723900"/>
          </a:xfrm>
          <a:prstGeom prst="rect">
            <a:avLst/>
          </a:prstGeom>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5754943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19375" y="2400274"/>
            <a:ext cx="3924300" cy="13335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720013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405188" y="2016987"/>
            <a:ext cx="2333625" cy="2824024"/>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Tree>
    <p:extLst>
      <p:ext uri="{BB962C8B-B14F-4D97-AF65-F5344CB8AC3E}">
        <p14:creationId xmlns:p14="http://schemas.microsoft.com/office/powerpoint/2010/main" val="35777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19375" y="2160958"/>
            <a:ext cx="3933825" cy="207645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9731249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4098" name="Picture 2" descr="http://images.all-free-download.com/images/graphiclarge/stop_sign_clip_art_162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57037"/>
            <a:ext cx="3335128" cy="3335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4421" y="5185198"/>
            <a:ext cx="4795160" cy="954107"/>
          </a:xfrm>
          <a:prstGeom prst="rect">
            <a:avLst/>
          </a:prstGeom>
          <a:noFill/>
        </p:spPr>
        <p:txBody>
          <a:bodyPr wrap="none" rtlCol="0">
            <a:spAutoFit/>
          </a:bodyPr>
          <a:lstStyle/>
          <a:p>
            <a:pPr algn="ctr"/>
            <a:r>
              <a:rPr lang="en-US" sz="2800" b="1" dirty="0">
                <a:solidFill>
                  <a:srgbClr val="C00000"/>
                </a:solidFill>
              </a:rPr>
              <a:t>3 tens is the regular way is…?</a:t>
            </a:r>
          </a:p>
          <a:p>
            <a:pPr algn="ctr"/>
            <a:r>
              <a:rPr lang="en-US" sz="2800" b="1" dirty="0">
                <a:solidFill>
                  <a:srgbClr val="C00000"/>
                </a:solidFill>
              </a:rPr>
              <a:t>Keep counting the regular way.</a:t>
            </a:r>
          </a:p>
        </p:txBody>
      </p:sp>
      <p:sp>
        <p:nvSpPr>
          <p:cNvPr id="12" name="TextBox 11"/>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8654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33662" y="2003090"/>
            <a:ext cx="3876675" cy="26670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573681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52712" y="2003090"/>
            <a:ext cx="3857625" cy="33528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5287320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28900" y="1808935"/>
            <a:ext cx="3886200" cy="40386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7264811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4098" name="Picture 2" descr="http://images.all-free-download.com/images/graphiclarge/stop_sign_clip_art_162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57037"/>
            <a:ext cx="3335128" cy="3335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8866" y="5185198"/>
            <a:ext cx="4406271" cy="954107"/>
          </a:xfrm>
          <a:prstGeom prst="rect">
            <a:avLst/>
          </a:prstGeom>
          <a:noFill/>
        </p:spPr>
        <p:txBody>
          <a:bodyPr wrap="none" rtlCol="0">
            <a:spAutoFit/>
          </a:bodyPr>
          <a:lstStyle/>
          <a:p>
            <a:pPr algn="ctr"/>
            <a:r>
              <a:rPr lang="en-US" sz="2800" b="1" dirty="0">
                <a:solidFill>
                  <a:srgbClr val="C00000"/>
                </a:solidFill>
              </a:rPr>
              <a:t>60 the Say Ten Way is…?</a:t>
            </a:r>
          </a:p>
          <a:p>
            <a:pPr algn="ctr"/>
            <a:r>
              <a:rPr lang="en-US" sz="2800" b="1" dirty="0">
                <a:solidFill>
                  <a:srgbClr val="C00000"/>
                </a:solidFill>
              </a:rPr>
              <a:t>Keep going the Say Ten Way.</a:t>
            </a:r>
          </a:p>
        </p:txBody>
      </p:sp>
      <p:sp>
        <p:nvSpPr>
          <p:cNvPr id="12" name="TextBox 11"/>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76465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86050" y="1854996"/>
            <a:ext cx="3771900" cy="386715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7556909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33662" y="1677339"/>
            <a:ext cx="3876675" cy="44577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051824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81286" y="1277229"/>
            <a:ext cx="3781425" cy="5000625"/>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0783186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4098" name="Picture 2" descr="http://images.all-free-download.com/images/graphiclarge/stop_sign_clip_art_162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57037"/>
            <a:ext cx="3335128" cy="3335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1406" y="5185198"/>
            <a:ext cx="5761194" cy="954107"/>
          </a:xfrm>
          <a:prstGeom prst="rect">
            <a:avLst/>
          </a:prstGeom>
          <a:noFill/>
        </p:spPr>
        <p:txBody>
          <a:bodyPr wrap="none" rtlCol="0">
            <a:spAutoFit/>
          </a:bodyPr>
          <a:lstStyle/>
          <a:p>
            <a:pPr algn="ctr"/>
            <a:r>
              <a:rPr lang="en-US" sz="2800" b="1" dirty="0">
                <a:solidFill>
                  <a:srgbClr val="C00000"/>
                </a:solidFill>
              </a:rPr>
              <a:t>9 tens the regular way is…?</a:t>
            </a:r>
          </a:p>
          <a:p>
            <a:pPr algn="ctr"/>
            <a:r>
              <a:rPr lang="en-US" sz="2800" b="1" dirty="0">
                <a:solidFill>
                  <a:srgbClr val="C00000"/>
                </a:solidFill>
              </a:rPr>
              <a:t>Say the next number the regular way.</a:t>
            </a:r>
          </a:p>
        </p:txBody>
      </p:sp>
      <p:sp>
        <p:nvSpPr>
          <p:cNvPr id="12" name="TextBox 11"/>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3324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198013" y="2411205"/>
            <a:ext cx="2747976" cy="2428444"/>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Tree>
    <p:extLst>
      <p:ext uri="{BB962C8B-B14F-4D97-AF65-F5344CB8AC3E}">
        <p14:creationId xmlns:p14="http://schemas.microsoft.com/office/powerpoint/2010/main" val="208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xit" presetSubtype="32" fill="hold" nodeType="afterEffect">
                                  <p:stCondLst>
                                    <p:cond delay="150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367616"/>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3" name="Picture 2"/>
          <p:cNvPicPr>
            <a:picLocks noChangeAspect="1"/>
          </p:cNvPicPr>
          <p:nvPr/>
        </p:nvPicPr>
        <p:blipFill>
          <a:blip r:embed="rId4"/>
          <a:stretch>
            <a:fillRect/>
          </a:stretch>
        </p:blipFill>
        <p:spPr>
          <a:xfrm>
            <a:off x="2643188" y="938066"/>
            <a:ext cx="3857625" cy="5572125"/>
          </a:xfrm>
          <a:prstGeom prst="rect">
            <a:avLst/>
          </a:prstGeom>
        </p:spPr>
      </p:pic>
      <p:sp>
        <p:nvSpPr>
          <p:cNvPr id="4" name="TextBox 3"/>
          <p:cNvSpPr txBox="1"/>
          <p:nvPr/>
        </p:nvSpPr>
        <p:spPr>
          <a:xfrm>
            <a:off x="6579730" y="5257800"/>
            <a:ext cx="2285999" cy="1200329"/>
          </a:xfrm>
          <a:prstGeom prst="rect">
            <a:avLst/>
          </a:prstGeom>
          <a:noFill/>
        </p:spPr>
        <p:txBody>
          <a:bodyPr wrap="square" rtlCol="0">
            <a:spAutoFit/>
          </a:bodyPr>
          <a:lstStyle/>
          <a:p>
            <a:pPr algn="ctr"/>
            <a:r>
              <a:rPr lang="en-US" sz="2400" b="1" dirty="0">
                <a:solidFill>
                  <a:srgbClr val="C00000"/>
                </a:solidFill>
              </a:rPr>
              <a:t>Now, let’s count down!  Start the regular way.</a:t>
            </a:r>
          </a:p>
        </p:txBody>
      </p:sp>
      <p:pic>
        <p:nvPicPr>
          <p:cNvPr id="14"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8873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81286" y="1277229"/>
            <a:ext cx="3781425" cy="5000625"/>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7872528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33662" y="1677339"/>
            <a:ext cx="3876675" cy="44577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093661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86050" y="1854996"/>
            <a:ext cx="3771900" cy="386715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5601153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4098" name="Picture 2" descr="http://images.all-free-download.com/images/graphiclarge/stop_sign_clip_art_162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57037"/>
            <a:ext cx="3335128" cy="3335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8868" y="5185198"/>
            <a:ext cx="4406271" cy="954107"/>
          </a:xfrm>
          <a:prstGeom prst="rect">
            <a:avLst/>
          </a:prstGeom>
          <a:noFill/>
        </p:spPr>
        <p:txBody>
          <a:bodyPr wrap="none" rtlCol="0">
            <a:spAutoFit/>
          </a:bodyPr>
          <a:lstStyle/>
          <a:p>
            <a:pPr algn="ctr"/>
            <a:r>
              <a:rPr lang="en-US" sz="2800" b="1" dirty="0">
                <a:solidFill>
                  <a:srgbClr val="C00000"/>
                </a:solidFill>
              </a:rPr>
              <a:t>70 the Say Ten Way is…?</a:t>
            </a:r>
          </a:p>
          <a:p>
            <a:pPr algn="ctr"/>
            <a:r>
              <a:rPr lang="en-US" sz="2800" b="1" dirty="0">
                <a:solidFill>
                  <a:srgbClr val="C00000"/>
                </a:solidFill>
              </a:rPr>
              <a:t>Keep going the Say Ten Way.</a:t>
            </a:r>
          </a:p>
        </p:txBody>
      </p:sp>
      <p:sp>
        <p:nvSpPr>
          <p:cNvPr id="12" name="TextBox 11"/>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0660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28900" y="1808935"/>
            <a:ext cx="3886200" cy="40386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026923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52712" y="2003090"/>
            <a:ext cx="3857625" cy="33528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1980518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33662" y="2003090"/>
            <a:ext cx="3876675" cy="26670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8052094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4098" name="Picture 2" descr="http://images.all-free-download.com/images/graphiclarge/stop_sign_clip_art_162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657037"/>
            <a:ext cx="3335128" cy="3335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18914" y="5185198"/>
            <a:ext cx="4306179" cy="954107"/>
          </a:xfrm>
          <a:prstGeom prst="rect">
            <a:avLst/>
          </a:prstGeom>
          <a:noFill/>
        </p:spPr>
        <p:txBody>
          <a:bodyPr wrap="none" rtlCol="0">
            <a:spAutoFit/>
          </a:bodyPr>
          <a:lstStyle/>
          <a:p>
            <a:pPr algn="ctr"/>
            <a:r>
              <a:rPr lang="en-US" sz="2800" b="1" dirty="0">
                <a:solidFill>
                  <a:srgbClr val="C00000"/>
                </a:solidFill>
              </a:rPr>
              <a:t>4 tens the regular way is…?</a:t>
            </a:r>
          </a:p>
          <a:p>
            <a:pPr algn="ctr"/>
            <a:r>
              <a:rPr lang="en-US" sz="2800" b="1" dirty="0">
                <a:solidFill>
                  <a:srgbClr val="C00000"/>
                </a:solidFill>
              </a:rPr>
              <a:t>Keep going the regular way.</a:t>
            </a:r>
          </a:p>
        </p:txBody>
      </p:sp>
      <p:sp>
        <p:nvSpPr>
          <p:cNvPr id="12" name="TextBox 11"/>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28968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19375" y="2160958"/>
            <a:ext cx="3933825" cy="207645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65205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429001" y="2174457"/>
            <a:ext cx="2286000" cy="2300288"/>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Tree>
    <p:extLst>
      <p:ext uri="{BB962C8B-B14F-4D97-AF65-F5344CB8AC3E}">
        <p14:creationId xmlns:p14="http://schemas.microsoft.com/office/powerpoint/2010/main" val="39190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19375" y="2400274"/>
            <a:ext cx="3924300" cy="1333500"/>
          </a:xfrm>
          <a:prstGeom prst="rect">
            <a:avLst/>
          </a:prstGeom>
        </p:spPr>
      </p:pic>
      <p:pic>
        <p:nvPicPr>
          <p:cNvPr id="1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3816835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3" name="Picture 2"/>
          <p:cNvPicPr>
            <a:picLocks noChangeAspect="1"/>
          </p:cNvPicPr>
          <p:nvPr/>
        </p:nvPicPr>
        <p:blipFill>
          <a:blip r:embed="rId4"/>
          <a:stretch>
            <a:fillRect/>
          </a:stretch>
        </p:blipFill>
        <p:spPr>
          <a:xfrm>
            <a:off x="2600325" y="2562541"/>
            <a:ext cx="3943350" cy="723900"/>
          </a:xfrm>
          <a:prstGeom prst="rect">
            <a:avLst/>
          </a:prstGeom>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5513477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778592"/>
            <a:ext cx="7467598" cy="523220"/>
          </a:xfrm>
          <a:prstGeom prst="rect">
            <a:avLst/>
          </a:prstGeom>
          <a:noFill/>
        </p:spPr>
        <p:txBody>
          <a:bodyPr wrap="square" rtlCol="0">
            <a:spAutoFit/>
          </a:bodyPr>
          <a:lstStyle/>
          <a:p>
            <a:pPr algn="ctr"/>
            <a:r>
              <a:rPr lang="en-US" sz="2800" b="1" dirty="0"/>
              <a:t> Make a Shape to Find Hidden Numbers in 4</a:t>
            </a:r>
            <a:endParaRPr lang="en-US" sz="8000" b="1" dirty="0"/>
          </a:p>
        </p:txBody>
      </p:sp>
      <p:sp>
        <p:nvSpPr>
          <p:cNvPr id="14" name="TextBox 13"/>
          <p:cNvSpPr txBox="1"/>
          <p:nvPr/>
        </p:nvSpPr>
        <p:spPr>
          <a:xfrm>
            <a:off x="585018" y="1264635"/>
            <a:ext cx="7973965" cy="923330"/>
          </a:xfrm>
          <a:prstGeom prst="rect">
            <a:avLst/>
          </a:prstGeom>
          <a:noFill/>
        </p:spPr>
        <p:txBody>
          <a:bodyPr wrap="square" rtlCol="0">
            <a:spAutoFit/>
          </a:bodyPr>
          <a:lstStyle/>
          <a:p>
            <a:pPr algn="ctr"/>
            <a:r>
              <a:rPr lang="en-US" b="1" dirty="0">
                <a:solidFill>
                  <a:srgbClr val="0000FF"/>
                </a:solidFill>
              </a:rPr>
              <a:t>Raise your hand when you know how many dots.  Raise you hand when you know the name of this shape.  Very good!  We’re going to use puzzle pieces to make a square and, at the same time, show different ways to make 4.</a:t>
            </a:r>
          </a:p>
        </p:txBody>
      </p:sp>
      <p:pic>
        <p:nvPicPr>
          <p:cNvPr id="4" name="Picture 3"/>
          <p:cNvPicPr>
            <a:picLocks noChangeAspect="1"/>
          </p:cNvPicPr>
          <p:nvPr/>
        </p:nvPicPr>
        <p:blipFill>
          <a:blip r:embed="rId4"/>
          <a:stretch>
            <a:fillRect/>
          </a:stretch>
        </p:blipFill>
        <p:spPr>
          <a:xfrm>
            <a:off x="3352799" y="2870616"/>
            <a:ext cx="2300288" cy="2335677"/>
          </a:xfrm>
          <a:prstGeom prst="rect">
            <a:avLst/>
          </a:prstGeom>
        </p:spPr>
      </p:pic>
      <p:pic>
        <p:nvPicPr>
          <p:cNvPr id="8" name="Picture 7"/>
          <p:cNvPicPr>
            <a:picLocks noChangeAspect="1"/>
          </p:cNvPicPr>
          <p:nvPr/>
        </p:nvPicPr>
        <p:blipFill>
          <a:blip r:embed="rId5"/>
          <a:stretch>
            <a:fillRect/>
          </a:stretch>
        </p:blipFill>
        <p:spPr>
          <a:xfrm>
            <a:off x="437184" y="3200400"/>
            <a:ext cx="2676101" cy="3362640"/>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8823158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778592"/>
            <a:ext cx="7467598" cy="523220"/>
          </a:xfrm>
          <a:prstGeom prst="rect">
            <a:avLst/>
          </a:prstGeom>
          <a:noFill/>
        </p:spPr>
        <p:txBody>
          <a:bodyPr wrap="square" rtlCol="0">
            <a:spAutoFit/>
          </a:bodyPr>
          <a:lstStyle/>
          <a:p>
            <a:pPr algn="ctr"/>
            <a:r>
              <a:rPr lang="en-US" sz="2800" b="1" dirty="0"/>
              <a:t> Make a Shape to Find Hidden Numbers in 4</a:t>
            </a:r>
            <a:endParaRPr lang="en-US" sz="8000" b="1" dirty="0"/>
          </a:p>
        </p:txBody>
      </p:sp>
      <p:sp>
        <p:nvSpPr>
          <p:cNvPr id="14" name="TextBox 13"/>
          <p:cNvSpPr txBox="1"/>
          <p:nvPr/>
        </p:nvSpPr>
        <p:spPr>
          <a:xfrm>
            <a:off x="585018" y="1266078"/>
            <a:ext cx="7973965" cy="646331"/>
          </a:xfrm>
          <a:prstGeom prst="rect">
            <a:avLst/>
          </a:prstGeom>
          <a:noFill/>
        </p:spPr>
        <p:txBody>
          <a:bodyPr wrap="square" rtlCol="0">
            <a:spAutoFit/>
          </a:bodyPr>
          <a:lstStyle/>
          <a:p>
            <a:pPr algn="ctr"/>
            <a:r>
              <a:rPr lang="en-US" b="1" dirty="0">
                <a:solidFill>
                  <a:srgbClr val="0000FF"/>
                </a:solidFill>
              </a:rPr>
              <a:t>How many dots are on the first puzzle piece?  </a:t>
            </a:r>
          </a:p>
          <a:p>
            <a:pPr algn="ctr"/>
            <a:r>
              <a:rPr lang="en-US" b="1" dirty="0">
                <a:solidFill>
                  <a:srgbClr val="0000FF"/>
                </a:solidFill>
              </a:rPr>
              <a:t>And on the other one?</a:t>
            </a:r>
          </a:p>
        </p:txBody>
      </p:sp>
      <p:pic>
        <p:nvPicPr>
          <p:cNvPr id="13" name="Picture 12"/>
          <p:cNvPicPr>
            <a:picLocks noChangeAspect="1"/>
          </p:cNvPicPr>
          <p:nvPr/>
        </p:nvPicPr>
        <p:blipFill>
          <a:blip r:embed="rId4"/>
          <a:stretch>
            <a:fillRect/>
          </a:stretch>
        </p:blipFill>
        <p:spPr>
          <a:xfrm>
            <a:off x="4871186" y="2362200"/>
            <a:ext cx="1223963" cy="2422690"/>
          </a:xfrm>
          <a:prstGeom prst="rect">
            <a:avLst/>
          </a:prstGeom>
        </p:spPr>
      </p:pic>
      <p:pic>
        <p:nvPicPr>
          <p:cNvPr id="15" name="Picture 14"/>
          <p:cNvPicPr>
            <a:picLocks noChangeAspect="1"/>
          </p:cNvPicPr>
          <p:nvPr/>
        </p:nvPicPr>
        <p:blipFill>
          <a:blip r:embed="rId5"/>
          <a:stretch>
            <a:fillRect/>
          </a:stretch>
        </p:blipFill>
        <p:spPr>
          <a:xfrm>
            <a:off x="437184" y="3200400"/>
            <a:ext cx="2676101" cy="3362640"/>
          </a:xfrm>
          <a:prstGeom prst="rect">
            <a:avLst/>
          </a:prstGeom>
        </p:spPr>
      </p:pic>
      <p:pic>
        <p:nvPicPr>
          <p:cNvPr id="3" name="Picture 2"/>
          <p:cNvPicPr>
            <a:picLocks noChangeAspect="1"/>
          </p:cNvPicPr>
          <p:nvPr/>
        </p:nvPicPr>
        <p:blipFill>
          <a:blip r:embed="rId4"/>
          <a:stretch>
            <a:fillRect/>
          </a:stretch>
        </p:blipFill>
        <p:spPr>
          <a:xfrm>
            <a:off x="2869559" y="2362200"/>
            <a:ext cx="1223963" cy="2422690"/>
          </a:xfrm>
          <a:prstGeom prst="rect">
            <a:avLst/>
          </a:prstGeom>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5965322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778592"/>
            <a:ext cx="7467598" cy="523220"/>
          </a:xfrm>
          <a:prstGeom prst="rect">
            <a:avLst/>
          </a:prstGeom>
          <a:noFill/>
        </p:spPr>
        <p:txBody>
          <a:bodyPr wrap="square" rtlCol="0">
            <a:spAutoFit/>
          </a:bodyPr>
          <a:lstStyle/>
          <a:p>
            <a:pPr algn="ctr"/>
            <a:r>
              <a:rPr lang="en-US" sz="2800" b="1" dirty="0"/>
              <a:t> Make a Shape to Find Hidden Numbers in 4</a:t>
            </a:r>
            <a:endParaRPr lang="en-US" sz="8000" b="1" dirty="0"/>
          </a:p>
        </p:txBody>
      </p:sp>
      <p:sp>
        <p:nvSpPr>
          <p:cNvPr id="14" name="TextBox 13"/>
          <p:cNvSpPr txBox="1"/>
          <p:nvPr/>
        </p:nvSpPr>
        <p:spPr>
          <a:xfrm>
            <a:off x="988874" y="1187623"/>
            <a:ext cx="7166251" cy="923330"/>
          </a:xfrm>
          <a:prstGeom prst="rect">
            <a:avLst/>
          </a:prstGeom>
          <a:noFill/>
        </p:spPr>
        <p:txBody>
          <a:bodyPr wrap="square" rtlCol="0">
            <a:spAutoFit/>
          </a:bodyPr>
          <a:lstStyle/>
          <a:p>
            <a:pPr algn="ctr"/>
            <a:r>
              <a:rPr lang="en-US" b="1" dirty="0">
                <a:solidFill>
                  <a:srgbClr val="0000FF"/>
                </a:solidFill>
              </a:rPr>
              <a:t>On the whole puzzle?  So then what numbers are hiding in 4?  What shapes did I use to make the square?  Do you see other puzzle pieces I could use to make a square that has 4 dots?  Give it a try!</a:t>
            </a:r>
          </a:p>
        </p:txBody>
      </p:sp>
      <p:pic>
        <p:nvPicPr>
          <p:cNvPr id="13" name="Picture 12"/>
          <p:cNvPicPr>
            <a:picLocks noChangeAspect="1"/>
          </p:cNvPicPr>
          <p:nvPr/>
        </p:nvPicPr>
        <p:blipFill>
          <a:blip r:embed="rId4"/>
          <a:stretch>
            <a:fillRect/>
          </a:stretch>
        </p:blipFill>
        <p:spPr>
          <a:xfrm>
            <a:off x="4572000" y="2375452"/>
            <a:ext cx="1223963" cy="2422690"/>
          </a:xfrm>
          <a:prstGeom prst="rect">
            <a:avLst/>
          </a:prstGeom>
        </p:spPr>
      </p:pic>
      <p:pic>
        <p:nvPicPr>
          <p:cNvPr id="3" name="Picture 2"/>
          <p:cNvPicPr>
            <a:picLocks noChangeAspect="1"/>
          </p:cNvPicPr>
          <p:nvPr/>
        </p:nvPicPr>
        <p:blipFill>
          <a:blip r:embed="rId4"/>
          <a:stretch>
            <a:fillRect/>
          </a:stretch>
        </p:blipFill>
        <p:spPr>
          <a:xfrm>
            <a:off x="3505200" y="2375452"/>
            <a:ext cx="1223963" cy="2422690"/>
          </a:xfrm>
          <a:prstGeom prst="rect">
            <a:avLst/>
          </a:prstGeom>
        </p:spPr>
      </p:pic>
      <p:pic>
        <p:nvPicPr>
          <p:cNvPr id="15" name="Picture 14"/>
          <p:cNvPicPr>
            <a:picLocks noChangeAspect="1"/>
          </p:cNvPicPr>
          <p:nvPr/>
        </p:nvPicPr>
        <p:blipFill>
          <a:blip r:embed="rId5"/>
          <a:stretch>
            <a:fillRect/>
          </a:stretch>
        </p:blipFill>
        <p:spPr>
          <a:xfrm>
            <a:off x="437184" y="3200400"/>
            <a:ext cx="2676101" cy="3362640"/>
          </a:xfrm>
          <a:prstGeom prst="rect">
            <a:avLst/>
          </a:prstGeom>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9790964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778592"/>
            <a:ext cx="7467598" cy="523220"/>
          </a:xfrm>
          <a:prstGeom prst="rect">
            <a:avLst/>
          </a:prstGeom>
          <a:noFill/>
        </p:spPr>
        <p:txBody>
          <a:bodyPr wrap="square" rtlCol="0">
            <a:spAutoFit/>
          </a:bodyPr>
          <a:lstStyle/>
          <a:p>
            <a:pPr algn="ctr"/>
            <a:r>
              <a:rPr lang="en-US" sz="2800" b="1" dirty="0"/>
              <a:t> Make a Shape to Find Hidden Numbers in 5</a:t>
            </a:r>
            <a:endParaRPr lang="en-US" sz="8000" b="1" dirty="0"/>
          </a:p>
        </p:txBody>
      </p:sp>
      <p:sp>
        <p:nvSpPr>
          <p:cNvPr id="14" name="TextBox 13"/>
          <p:cNvSpPr txBox="1"/>
          <p:nvPr/>
        </p:nvSpPr>
        <p:spPr>
          <a:xfrm>
            <a:off x="988874" y="1237959"/>
            <a:ext cx="7166251" cy="646331"/>
          </a:xfrm>
          <a:prstGeom prst="rect">
            <a:avLst/>
          </a:prstGeom>
          <a:noFill/>
        </p:spPr>
        <p:txBody>
          <a:bodyPr wrap="square" rtlCol="0">
            <a:spAutoFit/>
          </a:bodyPr>
          <a:lstStyle/>
          <a:p>
            <a:pPr algn="ctr"/>
            <a:r>
              <a:rPr lang="en-US" b="1" dirty="0">
                <a:solidFill>
                  <a:srgbClr val="0000FF"/>
                </a:solidFill>
              </a:rPr>
              <a:t>Now, try to make a shape with 5 dots.  Look at my example.  What numbers are hiding in 5?  What shape did I make?  Now, you try it!</a:t>
            </a:r>
          </a:p>
        </p:txBody>
      </p:sp>
      <p:pic>
        <p:nvPicPr>
          <p:cNvPr id="15" name="Picture 14"/>
          <p:cNvPicPr>
            <a:picLocks noChangeAspect="1"/>
          </p:cNvPicPr>
          <p:nvPr/>
        </p:nvPicPr>
        <p:blipFill>
          <a:blip r:embed="rId4"/>
          <a:stretch>
            <a:fillRect/>
          </a:stretch>
        </p:blipFill>
        <p:spPr>
          <a:xfrm>
            <a:off x="437184" y="3200400"/>
            <a:ext cx="2676101" cy="3362640"/>
          </a:xfrm>
          <a:prstGeom prst="rect">
            <a:avLst/>
          </a:prstGeom>
        </p:spPr>
      </p:pic>
      <p:pic>
        <p:nvPicPr>
          <p:cNvPr id="4" name="Picture 3"/>
          <p:cNvPicPr>
            <a:picLocks noChangeAspect="1"/>
          </p:cNvPicPr>
          <p:nvPr/>
        </p:nvPicPr>
        <p:blipFill>
          <a:blip r:embed="rId5"/>
          <a:stretch>
            <a:fillRect/>
          </a:stretch>
        </p:blipFill>
        <p:spPr>
          <a:xfrm>
            <a:off x="2321956" y="2871769"/>
            <a:ext cx="3362325" cy="1000125"/>
          </a:xfrm>
          <a:prstGeom prst="rect">
            <a:avLst/>
          </a:prstGeom>
        </p:spPr>
      </p:pic>
      <p:pic>
        <p:nvPicPr>
          <p:cNvPr id="7" name="Picture 6"/>
          <p:cNvPicPr>
            <a:picLocks noChangeAspect="1"/>
          </p:cNvPicPr>
          <p:nvPr/>
        </p:nvPicPr>
        <p:blipFill>
          <a:blip r:embed="rId6"/>
          <a:stretch>
            <a:fillRect/>
          </a:stretch>
        </p:blipFill>
        <p:spPr>
          <a:xfrm>
            <a:off x="5677655" y="2881293"/>
            <a:ext cx="895350" cy="981075"/>
          </a:xfrm>
          <a:prstGeom prst="rect">
            <a:avLst/>
          </a:prstGeom>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4473954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dirty="0"/>
              <a:t>Module 6, Lesson 4</a:t>
            </a:r>
          </a:p>
        </p:txBody>
      </p:sp>
      <p:sp>
        <p:nvSpPr>
          <p:cNvPr id="16" name="TextBox 15"/>
          <p:cNvSpPr txBox="1"/>
          <p:nvPr/>
        </p:nvSpPr>
        <p:spPr>
          <a:xfrm>
            <a:off x="460374" y="914400"/>
            <a:ext cx="8150225"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a:t>First, draw 3 three-sided shapes on your personal white board.</a:t>
            </a:r>
          </a:p>
          <a:p>
            <a:pPr marL="342900" indent="-342900">
              <a:buFont typeface="Arial" panose="020B0604020202020204" pitchFamily="34" charset="0"/>
              <a:buChar char="•"/>
            </a:pPr>
            <a:r>
              <a:rPr lang="en-US" sz="2400" b="1" dirty="0"/>
              <a:t>Second, draw 4 four-sided shapes on your paper.</a:t>
            </a:r>
          </a:p>
          <a:p>
            <a:pPr marL="342900" indent="-342900">
              <a:buFont typeface="Arial" panose="020B0604020202020204" pitchFamily="34" charset="0"/>
              <a:buChar char="•"/>
            </a:pPr>
            <a:r>
              <a:rPr lang="en-US" sz="2400" b="1" dirty="0"/>
              <a:t>Third, draw a number bond, and write a number sentence to tell how many shapes you have in all.</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842" name="Picture 2" descr="http://content.mycutegraphics.com/graphics/pencil/girl-holding-big-penc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3" y="3449261"/>
            <a:ext cx="2074103" cy="330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6180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6" name="Picture 2" descr="http://glimages.graphicleftovers.com/31137/2573414/2573414_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10825" y="5211744"/>
            <a:ext cx="1603375" cy="11906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548725" y="1089154"/>
            <a:ext cx="3124200" cy="5139869"/>
          </a:xfrm>
          <a:prstGeom prst="rect">
            <a:avLst/>
          </a:prstGeom>
          <a:noFill/>
        </p:spPr>
        <p:txBody>
          <a:bodyPr wrap="square" rtlCol="0">
            <a:spAutoFit/>
          </a:bodyPr>
          <a:lstStyle/>
          <a:p>
            <a:pPr algn="ctr"/>
            <a:r>
              <a:rPr lang="en-US" sz="2800" b="1" dirty="0">
                <a:solidFill>
                  <a:srgbClr val="0000FF"/>
                </a:solidFill>
              </a:rPr>
              <a:t>How many shapes do you see on your paper?  Raise your hand when you know.  Call it out at my signal.</a:t>
            </a:r>
          </a:p>
          <a:p>
            <a:pPr algn="ctr"/>
            <a:endParaRPr lang="en-US" sz="2800" b="1" dirty="0">
              <a:solidFill>
                <a:srgbClr val="FF0000"/>
              </a:solidFill>
            </a:endParaRPr>
          </a:p>
          <a:p>
            <a:pPr algn="ctr"/>
            <a:r>
              <a:rPr lang="en-US" sz="2800" b="1" dirty="0">
                <a:solidFill>
                  <a:srgbClr val="FF0000"/>
                </a:solidFill>
              </a:rPr>
              <a:t>Cut out each shape card on the dotted lines.</a:t>
            </a:r>
          </a:p>
          <a:p>
            <a:pPr algn="ctr"/>
            <a:endParaRPr lang="en-US" sz="2800" b="1" dirty="0">
              <a:solidFill>
                <a:srgbClr val="0000FF"/>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910255" y="671512"/>
            <a:ext cx="4352925" cy="5514975"/>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6234354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0375" y="1089154"/>
            <a:ext cx="8212550" cy="1261884"/>
          </a:xfrm>
          <a:prstGeom prst="rect">
            <a:avLst/>
          </a:prstGeom>
          <a:noFill/>
        </p:spPr>
        <p:txBody>
          <a:bodyPr wrap="square" rtlCol="0">
            <a:spAutoFit/>
          </a:bodyPr>
          <a:lstStyle/>
          <a:p>
            <a:pPr algn="ctr"/>
            <a:r>
              <a:rPr lang="en-US" sz="2800" b="1" dirty="0">
                <a:solidFill>
                  <a:srgbClr val="0000FF"/>
                </a:solidFill>
              </a:rPr>
              <a:t>Make a row out of your shapes in any order.</a:t>
            </a:r>
            <a:endParaRPr lang="en-US" sz="2800" b="1" dirty="0">
              <a:solidFill>
                <a:srgbClr val="FF0000"/>
              </a:solidFill>
            </a:endParaRPr>
          </a:p>
          <a:p>
            <a:pPr algn="ctr"/>
            <a:endParaRPr lang="en-US" sz="2800" b="1" dirty="0">
              <a:solidFill>
                <a:srgbClr val="0000FF"/>
              </a:solidFill>
            </a:endParaRPr>
          </a:p>
          <a:p>
            <a:pPr algn="ctr"/>
            <a:r>
              <a:rPr lang="en-US" sz="2000" b="1" dirty="0">
                <a:solidFill>
                  <a:srgbClr val="FF0000"/>
                </a:solidFill>
              </a:rPr>
              <a:t>  </a:t>
            </a:r>
          </a:p>
        </p:txBody>
      </p:sp>
      <p:pic>
        <p:nvPicPr>
          <p:cNvPr id="37890" name="Picture 2" descr="http://schoolwires.henry.k12.ga.us/cms/lib08/GA01000549/Centricity/Domain/7533/ducks%20in%20a%20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706" y="3703476"/>
            <a:ext cx="3240412" cy="324041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317914" y="2514455"/>
            <a:ext cx="690931" cy="652898"/>
          </a:xfrm>
          <a:prstGeom prst="rect">
            <a:avLst/>
          </a:prstGeom>
        </p:spPr>
      </p:pic>
      <p:pic>
        <p:nvPicPr>
          <p:cNvPr id="5" name="Picture 4"/>
          <p:cNvPicPr>
            <a:picLocks noChangeAspect="1"/>
          </p:cNvPicPr>
          <p:nvPr/>
        </p:nvPicPr>
        <p:blipFill>
          <a:blip r:embed="rId5"/>
          <a:stretch>
            <a:fillRect/>
          </a:stretch>
        </p:blipFill>
        <p:spPr>
          <a:xfrm>
            <a:off x="1207201" y="2522437"/>
            <a:ext cx="703609" cy="659237"/>
          </a:xfrm>
          <a:prstGeom prst="rect">
            <a:avLst/>
          </a:prstGeom>
        </p:spPr>
      </p:pic>
      <p:pic>
        <p:nvPicPr>
          <p:cNvPr id="7" name="Picture 6"/>
          <p:cNvPicPr>
            <a:picLocks noChangeAspect="1"/>
          </p:cNvPicPr>
          <p:nvPr/>
        </p:nvPicPr>
        <p:blipFill>
          <a:blip r:embed="rId6"/>
          <a:stretch>
            <a:fillRect/>
          </a:stretch>
        </p:blipFill>
        <p:spPr>
          <a:xfrm>
            <a:off x="2088717" y="2522804"/>
            <a:ext cx="697270" cy="659237"/>
          </a:xfrm>
          <a:prstGeom prst="rect">
            <a:avLst/>
          </a:prstGeom>
        </p:spPr>
      </p:pic>
      <p:pic>
        <p:nvPicPr>
          <p:cNvPr id="8" name="Picture 7"/>
          <p:cNvPicPr>
            <a:picLocks noChangeAspect="1"/>
          </p:cNvPicPr>
          <p:nvPr/>
        </p:nvPicPr>
        <p:blipFill>
          <a:blip r:embed="rId7"/>
          <a:stretch>
            <a:fillRect/>
          </a:stretch>
        </p:blipFill>
        <p:spPr>
          <a:xfrm>
            <a:off x="2963894" y="2522437"/>
            <a:ext cx="697270" cy="678254"/>
          </a:xfrm>
          <a:prstGeom prst="rect">
            <a:avLst/>
          </a:prstGeom>
        </p:spPr>
      </p:pic>
      <p:pic>
        <p:nvPicPr>
          <p:cNvPr id="9" name="Picture 8"/>
          <p:cNvPicPr>
            <a:picLocks noChangeAspect="1"/>
          </p:cNvPicPr>
          <p:nvPr/>
        </p:nvPicPr>
        <p:blipFill>
          <a:blip r:embed="rId8"/>
          <a:stretch>
            <a:fillRect/>
          </a:stretch>
        </p:blipFill>
        <p:spPr>
          <a:xfrm>
            <a:off x="3839071" y="2546822"/>
            <a:ext cx="697270" cy="665576"/>
          </a:xfrm>
          <a:prstGeom prst="rect">
            <a:avLst/>
          </a:prstGeom>
        </p:spPr>
      </p:pic>
      <p:pic>
        <p:nvPicPr>
          <p:cNvPr id="10" name="Picture 9"/>
          <p:cNvPicPr>
            <a:picLocks noChangeAspect="1"/>
          </p:cNvPicPr>
          <p:nvPr/>
        </p:nvPicPr>
        <p:blipFill>
          <a:blip r:embed="rId9"/>
          <a:stretch>
            <a:fillRect/>
          </a:stretch>
        </p:blipFill>
        <p:spPr>
          <a:xfrm>
            <a:off x="4737732" y="2545788"/>
            <a:ext cx="697270" cy="665576"/>
          </a:xfrm>
          <a:prstGeom prst="rect">
            <a:avLst/>
          </a:prstGeom>
        </p:spPr>
      </p:pic>
      <p:pic>
        <p:nvPicPr>
          <p:cNvPr id="11" name="Picture 10"/>
          <p:cNvPicPr>
            <a:picLocks noChangeAspect="1"/>
          </p:cNvPicPr>
          <p:nvPr/>
        </p:nvPicPr>
        <p:blipFill>
          <a:blip r:embed="rId10"/>
          <a:stretch>
            <a:fillRect/>
          </a:stretch>
        </p:blipFill>
        <p:spPr>
          <a:xfrm>
            <a:off x="5596705" y="2545788"/>
            <a:ext cx="716287" cy="678254"/>
          </a:xfrm>
          <a:prstGeom prst="rect">
            <a:avLst/>
          </a:prstGeom>
        </p:spPr>
      </p:pic>
      <p:pic>
        <p:nvPicPr>
          <p:cNvPr id="15" name="Picture 14"/>
          <p:cNvPicPr>
            <a:picLocks noChangeAspect="1"/>
          </p:cNvPicPr>
          <p:nvPr/>
        </p:nvPicPr>
        <p:blipFill>
          <a:blip r:embed="rId11"/>
          <a:stretch>
            <a:fillRect/>
          </a:stretch>
        </p:blipFill>
        <p:spPr>
          <a:xfrm>
            <a:off x="6511570" y="2545628"/>
            <a:ext cx="716287" cy="678254"/>
          </a:xfrm>
          <a:prstGeom prst="rect">
            <a:avLst/>
          </a:prstGeom>
        </p:spPr>
      </p:pic>
      <p:pic>
        <p:nvPicPr>
          <p:cNvPr id="16" name="Picture 15"/>
          <p:cNvPicPr>
            <a:picLocks noChangeAspect="1"/>
          </p:cNvPicPr>
          <p:nvPr/>
        </p:nvPicPr>
        <p:blipFill>
          <a:blip r:embed="rId12"/>
          <a:stretch>
            <a:fillRect/>
          </a:stretch>
        </p:blipFill>
        <p:spPr>
          <a:xfrm>
            <a:off x="7344978" y="2551234"/>
            <a:ext cx="671915" cy="659237"/>
          </a:xfrm>
          <a:prstGeom prst="rect">
            <a:avLst/>
          </a:prstGeom>
        </p:spPr>
      </p:pic>
      <p:pic>
        <p:nvPicPr>
          <p:cNvPr id="17" name="Picture 16"/>
          <p:cNvPicPr>
            <a:picLocks noChangeAspect="1"/>
          </p:cNvPicPr>
          <p:nvPr/>
        </p:nvPicPr>
        <p:blipFill>
          <a:blip r:embed="rId13"/>
          <a:stretch>
            <a:fillRect/>
          </a:stretch>
        </p:blipFill>
        <p:spPr>
          <a:xfrm>
            <a:off x="8160882" y="2557573"/>
            <a:ext cx="703609" cy="652898"/>
          </a:xfrm>
          <a:prstGeom prst="rect">
            <a:avLst/>
          </a:prstGeom>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9703677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53402" y="852857"/>
            <a:ext cx="6626225" cy="1692771"/>
          </a:xfrm>
          <a:prstGeom prst="rect">
            <a:avLst/>
          </a:prstGeom>
          <a:noFill/>
        </p:spPr>
        <p:txBody>
          <a:bodyPr wrap="square" rtlCol="0">
            <a:spAutoFit/>
          </a:bodyPr>
          <a:lstStyle/>
          <a:p>
            <a:pPr algn="ctr"/>
            <a:r>
              <a:rPr lang="en-US" sz="2800" b="1" dirty="0">
                <a:solidFill>
                  <a:srgbClr val="0000FF"/>
                </a:solidFill>
              </a:rPr>
              <a:t>Rearrange your shapes so that the first shape from the left is a circle.</a:t>
            </a:r>
            <a:endParaRPr lang="en-US" sz="2800" b="1" dirty="0">
              <a:solidFill>
                <a:srgbClr val="FF0000"/>
              </a:solidFill>
            </a:endParaRPr>
          </a:p>
          <a:p>
            <a:pPr algn="ctr"/>
            <a:endParaRPr lang="en-US" sz="2800" b="1" dirty="0">
              <a:solidFill>
                <a:srgbClr val="0000FF"/>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1189586" y="2556285"/>
            <a:ext cx="690931" cy="652898"/>
          </a:xfrm>
          <a:prstGeom prst="rect">
            <a:avLst/>
          </a:prstGeom>
        </p:spPr>
      </p:pic>
      <p:pic>
        <p:nvPicPr>
          <p:cNvPr id="5" name="Picture 4"/>
          <p:cNvPicPr>
            <a:picLocks noChangeAspect="1"/>
          </p:cNvPicPr>
          <p:nvPr/>
        </p:nvPicPr>
        <p:blipFill>
          <a:blip r:embed="rId4"/>
          <a:stretch>
            <a:fillRect/>
          </a:stretch>
        </p:blipFill>
        <p:spPr>
          <a:xfrm>
            <a:off x="2081908" y="2536265"/>
            <a:ext cx="703609" cy="659237"/>
          </a:xfrm>
          <a:prstGeom prst="rect">
            <a:avLst/>
          </a:prstGeom>
        </p:spPr>
      </p:pic>
      <p:pic>
        <p:nvPicPr>
          <p:cNvPr id="7" name="Picture 6"/>
          <p:cNvPicPr>
            <a:picLocks noChangeAspect="1"/>
          </p:cNvPicPr>
          <p:nvPr/>
        </p:nvPicPr>
        <p:blipFill>
          <a:blip r:embed="rId5"/>
          <a:stretch>
            <a:fillRect/>
          </a:stretch>
        </p:blipFill>
        <p:spPr>
          <a:xfrm>
            <a:off x="348327" y="2540995"/>
            <a:ext cx="697270" cy="659237"/>
          </a:xfrm>
          <a:prstGeom prst="rect">
            <a:avLst/>
          </a:prstGeom>
        </p:spPr>
      </p:pic>
      <p:pic>
        <p:nvPicPr>
          <p:cNvPr id="8" name="Picture 7"/>
          <p:cNvPicPr>
            <a:picLocks noChangeAspect="1"/>
          </p:cNvPicPr>
          <p:nvPr/>
        </p:nvPicPr>
        <p:blipFill>
          <a:blip r:embed="rId6"/>
          <a:stretch>
            <a:fillRect/>
          </a:stretch>
        </p:blipFill>
        <p:spPr>
          <a:xfrm>
            <a:off x="2963894" y="2522437"/>
            <a:ext cx="697270" cy="678254"/>
          </a:xfrm>
          <a:prstGeom prst="rect">
            <a:avLst/>
          </a:prstGeom>
        </p:spPr>
      </p:pic>
      <p:pic>
        <p:nvPicPr>
          <p:cNvPr id="9" name="Picture 8"/>
          <p:cNvPicPr>
            <a:picLocks noChangeAspect="1"/>
          </p:cNvPicPr>
          <p:nvPr/>
        </p:nvPicPr>
        <p:blipFill>
          <a:blip r:embed="rId7"/>
          <a:stretch>
            <a:fillRect/>
          </a:stretch>
        </p:blipFill>
        <p:spPr>
          <a:xfrm>
            <a:off x="3839071" y="2546822"/>
            <a:ext cx="697270" cy="665576"/>
          </a:xfrm>
          <a:prstGeom prst="rect">
            <a:avLst/>
          </a:prstGeom>
        </p:spPr>
      </p:pic>
      <p:pic>
        <p:nvPicPr>
          <p:cNvPr id="10" name="Picture 9"/>
          <p:cNvPicPr>
            <a:picLocks noChangeAspect="1"/>
          </p:cNvPicPr>
          <p:nvPr/>
        </p:nvPicPr>
        <p:blipFill>
          <a:blip r:embed="rId8"/>
          <a:stretch>
            <a:fillRect/>
          </a:stretch>
        </p:blipFill>
        <p:spPr>
          <a:xfrm>
            <a:off x="4737732" y="2545788"/>
            <a:ext cx="697270" cy="665576"/>
          </a:xfrm>
          <a:prstGeom prst="rect">
            <a:avLst/>
          </a:prstGeom>
        </p:spPr>
      </p:pic>
      <p:pic>
        <p:nvPicPr>
          <p:cNvPr id="11" name="Picture 10"/>
          <p:cNvPicPr>
            <a:picLocks noChangeAspect="1"/>
          </p:cNvPicPr>
          <p:nvPr/>
        </p:nvPicPr>
        <p:blipFill>
          <a:blip r:embed="rId9"/>
          <a:stretch>
            <a:fillRect/>
          </a:stretch>
        </p:blipFill>
        <p:spPr>
          <a:xfrm>
            <a:off x="5596705" y="2545788"/>
            <a:ext cx="716287" cy="678254"/>
          </a:xfrm>
          <a:prstGeom prst="rect">
            <a:avLst/>
          </a:prstGeom>
        </p:spPr>
      </p:pic>
      <p:pic>
        <p:nvPicPr>
          <p:cNvPr id="15" name="Picture 14"/>
          <p:cNvPicPr>
            <a:picLocks noChangeAspect="1"/>
          </p:cNvPicPr>
          <p:nvPr/>
        </p:nvPicPr>
        <p:blipFill>
          <a:blip r:embed="rId10"/>
          <a:stretch>
            <a:fillRect/>
          </a:stretch>
        </p:blipFill>
        <p:spPr>
          <a:xfrm>
            <a:off x="6511570" y="2545628"/>
            <a:ext cx="716287" cy="678254"/>
          </a:xfrm>
          <a:prstGeom prst="rect">
            <a:avLst/>
          </a:prstGeom>
        </p:spPr>
      </p:pic>
      <p:pic>
        <p:nvPicPr>
          <p:cNvPr id="16" name="Picture 15"/>
          <p:cNvPicPr>
            <a:picLocks noChangeAspect="1"/>
          </p:cNvPicPr>
          <p:nvPr/>
        </p:nvPicPr>
        <p:blipFill>
          <a:blip r:embed="rId11"/>
          <a:stretch>
            <a:fillRect/>
          </a:stretch>
        </p:blipFill>
        <p:spPr>
          <a:xfrm>
            <a:off x="7344978" y="2551234"/>
            <a:ext cx="671915" cy="659237"/>
          </a:xfrm>
          <a:prstGeom prst="rect">
            <a:avLst/>
          </a:prstGeom>
        </p:spPr>
      </p:pic>
      <p:pic>
        <p:nvPicPr>
          <p:cNvPr id="17" name="Picture 16"/>
          <p:cNvPicPr>
            <a:picLocks noChangeAspect="1"/>
          </p:cNvPicPr>
          <p:nvPr/>
        </p:nvPicPr>
        <p:blipFill>
          <a:blip r:embed="rId12"/>
          <a:stretch>
            <a:fillRect/>
          </a:stretch>
        </p:blipFill>
        <p:spPr>
          <a:xfrm>
            <a:off x="8160882" y="2557573"/>
            <a:ext cx="703609" cy="652898"/>
          </a:xfrm>
          <a:prstGeom prst="rect">
            <a:avLst/>
          </a:prstGeom>
        </p:spPr>
      </p:pic>
      <p:pic>
        <p:nvPicPr>
          <p:cNvPr id="6" name="Picture 5"/>
          <p:cNvPicPr>
            <a:picLocks noChangeAspect="1"/>
          </p:cNvPicPr>
          <p:nvPr/>
        </p:nvPicPr>
        <p:blipFill>
          <a:blip r:embed="rId13"/>
          <a:stretch>
            <a:fillRect/>
          </a:stretch>
        </p:blipFill>
        <p:spPr>
          <a:xfrm>
            <a:off x="339753" y="4343400"/>
            <a:ext cx="1742156" cy="2185143"/>
          </a:xfrm>
          <a:prstGeom prst="rect">
            <a:avLst/>
          </a:prstGeom>
        </p:spPr>
      </p:pic>
      <p:sp>
        <p:nvSpPr>
          <p:cNvPr id="13" name="TextBox 12"/>
          <p:cNvSpPr txBox="1"/>
          <p:nvPr/>
        </p:nvSpPr>
        <p:spPr>
          <a:xfrm>
            <a:off x="696962" y="5428489"/>
            <a:ext cx="813043" cy="369332"/>
          </a:xfrm>
          <a:prstGeom prst="rect">
            <a:avLst/>
          </a:prstGeom>
          <a:noFill/>
        </p:spPr>
        <p:txBody>
          <a:bodyPr wrap="none" rtlCol="0">
            <a:spAutoFit/>
          </a:bodyPr>
          <a:lstStyle/>
          <a:p>
            <a:r>
              <a:rPr lang="en-US" b="1" dirty="0">
                <a:latin typeface="Kristen ITC" panose="03050502040202030202" pitchFamily="66" charset="0"/>
              </a:rPr>
              <a:t>LEFT</a:t>
            </a:r>
          </a:p>
        </p:txBody>
      </p:sp>
      <p:pic>
        <p:nvPicPr>
          <p:cNvPr id="18" name="Picture 17"/>
          <p:cNvPicPr>
            <a:picLocks noChangeAspect="1"/>
          </p:cNvPicPr>
          <p:nvPr/>
        </p:nvPicPr>
        <p:blipFill>
          <a:blip r:embed="rId14"/>
          <a:stretch>
            <a:fillRect/>
          </a:stretch>
        </p:blipFill>
        <p:spPr>
          <a:xfrm>
            <a:off x="7162801" y="4343400"/>
            <a:ext cx="1550754" cy="2207147"/>
          </a:xfrm>
          <a:prstGeom prst="rect">
            <a:avLst/>
          </a:prstGeom>
        </p:spPr>
      </p:pic>
      <p:sp>
        <p:nvSpPr>
          <p:cNvPr id="22" name="TextBox 21"/>
          <p:cNvSpPr txBox="1"/>
          <p:nvPr/>
        </p:nvSpPr>
        <p:spPr>
          <a:xfrm>
            <a:off x="7624921" y="5428489"/>
            <a:ext cx="1003801" cy="369332"/>
          </a:xfrm>
          <a:prstGeom prst="rect">
            <a:avLst/>
          </a:prstGeom>
          <a:noFill/>
        </p:spPr>
        <p:txBody>
          <a:bodyPr wrap="none" rtlCol="0">
            <a:spAutoFit/>
          </a:bodyPr>
          <a:lstStyle/>
          <a:p>
            <a:r>
              <a:rPr lang="en-US" b="1" dirty="0">
                <a:latin typeface="Kristen ITC" panose="03050502040202030202" pitchFamily="66" charset="0"/>
              </a:rPr>
              <a:t>RIGHT</a:t>
            </a:r>
          </a:p>
        </p:txBody>
      </p:sp>
      <p:sp>
        <p:nvSpPr>
          <p:cNvPr id="23" name="Rectangle 2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194315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pic>
        <p:nvPicPr>
          <p:cNvPr id="4" name="Picture 3"/>
          <p:cNvPicPr>
            <a:picLocks noChangeAspect="1"/>
          </p:cNvPicPr>
          <p:nvPr/>
        </p:nvPicPr>
        <p:blipFill>
          <a:blip r:embed="rId5"/>
          <a:stretch>
            <a:fillRect/>
          </a:stretch>
        </p:blipFill>
        <p:spPr>
          <a:xfrm>
            <a:off x="2695576" y="2570181"/>
            <a:ext cx="3752850" cy="1283870"/>
          </a:xfrm>
          <a:prstGeom prst="rect">
            <a:avLst/>
          </a:prstGeom>
        </p:spPr>
      </p:pic>
    </p:spTree>
    <p:extLst>
      <p:ext uri="{BB962C8B-B14F-4D97-AF65-F5344CB8AC3E}">
        <p14:creationId xmlns:p14="http://schemas.microsoft.com/office/powerpoint/2010/main" val="15738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61119" y="755097"/>
            <a:ext cx="6219816" cy="1692771"/>
          </a:xfrm>
          <a:prstGeom prst="rect">
            <a:avLst/>
          </a:prstGeom>
          <a:noFill/>
        </p:spPr>
        <p:txBody>
          <a:bodyPr wrap="square" rtlCol="0">
            <a:spAutoFit/>
          </a:bodyPr>
          <a:lstStyle/>
          <a:p>
            <a:pPr algn="ctr"/>
            <a:r>
              <a:rPr lang="en-US" sz="2800" b="1" dirty="0">
                <a:solidFill>
                  <a:srgbClr val="FF0000"/>
                </a:solidFill>
              </a:rPr>
              <a:t>Make your second shape the smaller triangle.  Keep your row straight!</a:t>
            </a:r>
          </a:p>
          <a:p>
            <a:pPr algn="ctr"/>
            <a:endParaRPr lang="en-US" sz="2800" b="1" dirty="0">
              <a:solidFill>
                <a:srgbClr val="FF0000"/>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074708" y="2547334"/>
            <a:ext cx="690931" cy="652898"/>
          </a:xfrm>
          <a:prstGeom prst="rect">
            <a:avLst/>
          </a:prstGeom>
        </p:spPr>
      </p:pic>
      <p:pic>
        <p:nvPicPr>
          <p:cNvPr id="5" name="Picture 4"/>
          <p:cNvPicPr>
            <a:picLocks noChangeAspect="1"/>
          </p:cNvPicPr>
          <p:nvPr/>
        </p:nvPicPr>
        <p:blipFill>
          <a:blip r:embed="rId4"/>
          <a:stretch>
            <a:fillRect/>
          </a:stretch>
        </p:blipFill>
        <p:spPr>
          <a:xfrm>
            <a:off x="1209396" y="2540994"/>
            <a:ext cx="703609" cy="659237"/>
          </a:xfrm>
          <a:prstGeom prst="rect">
            <a:avLst/>
          </a:prstGeom>
        </p:spPr>
      </p:pic>
      <p:pic>
        <p:nvPicPr>
          <p:cNvPr id="7" name="Picture 6"/>
          <p:cNvPicPr>
            <a:picLocks noChangeAspect="1"/>
          </p:cNvPicPr>
          <p:nvPr/>
        </p:nvPicPr>
        <p:blipFill>
          <a:blip r:embed="rId5"/>
          <a:stretch>
            <a:fillRect/>
          </a:stretch>
        </p:blipFill>
        <p:spPr>
          <a:xfrm>
            <a:off x="320326" y="2531945"/>
            <a:ext cx="697270" cy="659237"/>
          </a:xfrm>
          <a:prstGeom prst="rect">
            <a:avLst/>
          </a:prstGeom>
        </p:spPr>
      </p:pic>
      <p:pic>
        <p:nvPicPr>
          <p:cNvPr id="8" name="Picture 7"/>
          <p:cNvPicPr>
            <a:picLocks noChangeAspect="1"/>
          </p:cNvPicPr>
          <p:nvPr/>
        </p:nvPicPr>
        <p:blipFill>
          <a:blip r:embed="rId6"/>
          <a:stretch>
            <a:fillRect/>
          </a:stretch>
        </p:blipFill>
        <p:spPr>
          <a:xfrm>
            <a:off x="2963894" y="2522437"/>
            <a:ext cx="697270" cy="678254"/>
          </a:xfrm>
          <a:prstGeom prst="rect">
            <a:avLst/>
          </a:prstGeom>
        </p:spPr>
      </p:pic>
      <p:pic>
        <p:nvPicPr>
          <p:cNvPr id="9" name="Picture 8"/>
          <p:cNvPicPr>
            <a:picLocks noChangeAspect="1"/>
          </p:cNvPicPr>
          <p:nvPr/>
        </p:nvPicPr>
        <p:blipFill>
          <a:blip r:embed="rId7"/>
          <a:stretch>
            <a:fillRect/>
          </a:stretch>
        </p:blipFill>
        <p:spPr>
          <a:xfrm>
            <a:off x="3839071" y="2546822"/>
            <a:ext cx="697270" cy="665576"/>
          </a:xfrm>
          <a:prstGeom prst="rect">
            <a:avLst/>
          </a:prstGeom>
        </p:spPr>
      </p:pic>
      <p:pic>
        <p:nvPicPr>
          <p:cNvPr id="10" name="Picture 9"/>
          <p:cNvPicPr>
            <a:picLocks noChangeAspect="1"/>
          </p:cNvPicPr>
          <p:nvPr/>
        </p:nvPicPr>
        <p:blipFill>
          <a:blip r:embed="rId8"/>
          <a:stretch>
            <a:fillRect/>
          </a:stretch>
        </p:blipFill>
        <p:spPr>
          <a:xfrm>
            <a:off x="4737732" y="2545788"/>
            <a:ext cx="697270" cy="665576"/>
          </a:xfrm>
          <a:prstGeom prst="rect">
            <a:avLst/>
          </a:prstGeom>
        </p:spPr>
      </p:pic>
      <p:pic>
        <p:nvPicPr>
          <p:cNvPr id="11" name="Picture 10"/>
          <p:cNvPicPr>
            <a:picLocks noChangeAspect="1"/>
          </p:cNvPicPr>
          <p:nvPr/>
        </p:nvPicPr>
        <p:blipFill>
          <a:blip r:embed="rId9"/>
          <a:stretch>
            <a:fillRect/>
          </a:stretch>
        </p:blipFill>
        <p:spPr>
          <a:xfrm>
            <a:off x="5596705" y="2545788"/>
            <a:ext cx="716287" cy="678254"/>
          </a:xfrm>
          <a:prstGeom prst="rect">
            <a:avLst/>
          </a:prstGeom>
        </p:spPr>
      </p:pic>
      <p:pic>
        <p:nvPicPr>
          <p:cNvPr id="15" name="Picture 14"/>
          <p:cNvPicPr>
            <a:picLocks noChangeAspect="1"/>
          </p:cNvPicPr>
          <p:nvPr/>
        </p:nvPicPr>
        <p:blipFill>
          <a:blip r:embed="rId10"/>
          <a:stretch>
            <a:fillRect/>
          </a:stretch>
        </p:blipFill>
        <p:spPr>
          <a:xfrm>
            <a:off x="6511570" y="2545628"/>
            <a:ext cx="716287" cy="678254"/>
          </a:xfrm>
          <a:prstGeom prst="rect">
            <a:avLst/>
          </a:prstGeom>
        </p:spPr>
      </p:pic>
      <p:pic>
        <p:nvPicPr>
          <p:cNvPr id="16" name="Picture 15"/>
          <p:cNvPicPr>
            <a:picLocks noChangeAspect="1"/>
          </p:cNvPicPr>
          <p:nvPr/>
        </p:nvPicPr>
        <p:blipFill>
          <a:blip r:embed="rId11"/>
          <a:stretch>
            <a:fillRect/>
          </a:stretch>
        </p:blipFill>
        <p:spPr>
          <a:xfrm>
            <a:off x="7344978" y="2551234"/>
            <a:ext cx="671915" cy="659237"/>
          </a:xfrm>
          <a:prstGeom prst="rect">
            <a:avLst/>
          </a:prstGeom>
        </p:spPr>
      </p:pic>
      <p:pic>
        <p:nvPicPr>
          <p:cNvPr id="17" name="Picture 16"/>
          <p:cNvPicPr>
            <a:picLocks noChangeAspect="1"/>
          </p:cNvPicPr>
          <p:nvPr/>
        </p:nvPicPr>
        <p:blipFill>
          <a:blip r:embed="rId12"/>
          <a:stretch>
            <a:fillRect/>
          </a:stretch>
        </p:blipFill>
        <p:spPr>
          <a:xfrm>
            <a:off x="8160882" y="2557573"/>
            <a:ext cx="703609" cy="652898"/>
          </a:xfrm>
          <a:prstGeom prst="rect">
            <a:avLst/>
          </a:prstGeom>
        </p:spPr>
      </p:pic>
      <p:pic>
        <p:nvPicPr>
          <p:cNvPr id="38916" name="Picture 4" descr="http://clipartfreefor.com/cliparts/files/picnic-clip-art-ants-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5889" y="5323795"/>
            <a:ext cx="1377727" cy="12365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clipartfreefor.com/cliparts/files/picnic-clip-art-ants-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1309" y="5323794"/>
            <a:ext cx="1377727" cy="12365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clipartfreefor.com/cliparts/files/picnic-clip-art-ants-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46274" y="5323794"/>
            <a:ext cx="1377727" cy="12365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lipartfreefor.com/cliparts/files/picnic-clip-art-ants-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7121" y="5323794"/>
            <a:ext cx="1377727" cy="12365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clipartfreefor.com/cliparts/files/picnic-clip-art-ants-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7968" y="5323793"/>
            <a:ext cx="1377727" cy="12365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clipartfreefor.com/cliparts/files/picnic-clip-art-ants-AN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32885" y="5323793"/>
            <a:ext cx="1377727" cy="123654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5378636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0376" y="755097"/>
            <a:ext cx="8226424" cy="2123658"/>
          </a:xfrm>
          <a:prstGeom prst="rect">
            <a:avLst/>
          </a:prstGeom>
          <a:noFill/>
        </p:spPr>
        <p:txBody>
          <a:bodyPr wrap="square" rtlCol="0">
            <a:spAutoFit/>
          </a:bodyPr>
          <a:lstStyle/>
          <a:p>
            <a:pPr algn="ctr"/>
            <a:r>
              <a:rPr lang="en-US" sz="2800" b="1" dirty="0">
                <a:solidFill>
                  <a:srgbClr val="FF0000"/>
                </a:solidFill>
              </a:rPr>
              <a:t>Now, arrange it so that your third shape is a circle with a chunk missing.  Share with your partner.  What is the next shape in your row?</a:t>
            </a:r>
          </a:p>
          <a:p>
            <a:pPr algn="ctr"/>
            <a:endParaRPr lang="en-US" sz="2800" b="1" dirty="0">
              <a:solidFill>
                <a:srgbClr val="FF0000"/>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5625942" y="2547333"/>
            <a:ext cx="690931" cy="652898"/>
          </a:xfrm>
          <a:prstGeom prst="rect">
            <a:avLst/>
          </a:prstGeom>
        </p:spPr>
      </p:pic>
      <p:pic>
        <p:nvPicPr>
          <p:cNvPr id="5" name="Picture 4"/>
          <p:cNvPicPr>
            <a:picLocks noChangeAspect="1"/>
          </p:cNvPicPr>
          <p:nvPr/>
        </p:nvPicPr>
        <p:blipFill>
          <a:blip r:embed="rId4"/>
          <a:stretch>
            <a:fillRect/>
          </a:stretch>
        </p:blipFill>
        <p:spPr>
          <a:xfrm>
            <a:off x="1209396" y="2540994"/>
            <a:ext cx="703609" cy="659237"/>
          </a:xfrm>
          <a:prstGeom prst="rect">
            <a:avLst/>
          </a:prstGeom>
        </p:spPr>
      </p:pic>
      <p:pic>
        <p:nvPicPr>
          <p:cNvPr id="7" name="Picture 6"/>
          <p:cNvPicPr>
            <a:picLocks noChangeAspect="1"/>
          </p:cNvPicPr>
          <p:nvPr/>
        </p:nvPicPr>
        <p:blipFill>
          <a:blip r:embed="rId5"/>
          <a:stretch>
            <a:fillRect/>
          </a:stretch>
        </p:blipFill>
        <p:spPr>
          <a:xfrm>
            <a:off x="320326" y="2531945"/>
            <a:ext cx="697270" cy="659237"/>
          </a:xfrm>
          <a:prstGeom prst="rect">
            <a:avLst/>
          </a:prstGeom>
        </p:spPr>
      </p:pic>
      <p:pic>
        <p:nvPicPr>
          <p:cNvPr id="8" name="Picture 7"/>
          <p:cNvPicPr>
            <a:picLocks noChangeAspect="1"/>
          </p:cNvPicPr>
          <p:nvPr/>
        </p:nvPicPr>
        <p:blipFill>
          <a:blip r:embed="rId6"/>
          <a:stretch>
            <a:fillRect/>
          </a:stretch>
        </p:blipFill>
        <p:spPr>
          <a:xfrm>
            <a:off x="2963894" y="2522437"/>
            <a:ext cx="697270" cy="678254"/>
          </a:xfrm>
          <a:prstGeom prst="rect">
            <a:avLst/>
          </a:prstGeom>
        </p:spPr>
      </p:pic>
      <p:pic>
        <p:nvPicPr>
          <p:cNvPr id="9" name="Picture 8"/>
          <p:cNvPicPr>
            <a:picLocks noChangeAspect="1"/>
          </p:cNvPicPr>
          <p:nvPr/>
        </p:nvPicPr>
        <p:blipFill>
          <a:blip r:embed="rId7"/>
          <a:stretch>
            <a:fillRect/>
          </a:stretch>
        </p:blipFill>
        <p:spPr>
          <a:xfrm>
            <a:off x="3839071" y="2546822"/>
            <a:ext cx="697270" cy="665576"/>
          </a:xfrm>
          <a:prstGeom prst="rect">
            <a:avLst/>
          </a:prstGeom>
        </p:spPr>
      </p:pic>
      <p:pic>
        <p:nvPicPr>
          <p:cNvPr id="10" name="Picture 9"/>
          <p:cNvPicPr>
            <a:picLocks noChangeAspect="1"/>
          </p:cNvPicPr>
          <p:nvPr/>
        </p:nvPicPr>
        <p:blipFill>
          <a:blip r:embed="rId8"/>
          <a:stretch>
            <a:fillRect/>
          </a:stretch>
        </p:blipFill>
        <p:spPr>
          <a:xfrm>
            <a:off x="4737732" y="2545788"/>
            <a:ext cx="697270" cy="665576"/>
          </a:xfrm>
          <a:prstGeom prst="rect">
            <a:avLst/>
          </a:prstGeom>
        </p:spPr>
      </p:pic>
      <p:pic>
        <p:nvPicPr>
          <p:cNvPr id="11" name="Picture 10"/>
          <p:cNvPicPr>
            <a:picLocks noChangeAspect="1"/>
          </p:cNvPicPr>
          <p:nvPr/>
        </p:nvPicPr>
        <p:blipFill>
          <a:blip r:embed="rId9"/>
          <a:stretch>
            <a:fillRect/>
          </a:stretch>
        </p:blipFill>
        <p:spPr>
          <a:xfrm>
            <a:off x="2070965" y="2532217"/>
            <a:ext cx="716287" cy="678254"/>
          </a:xfrm>
          <a:prstGeom prst="rect">
            <a:avLst/>
          </a:prstGeom>
        </p:spPr>
      </p:pic>
      <p:pic>
        <p:nvPicPr>
          <p:cNvPr id="15" name="Picture 14"/>
          <p:cNvPicPr>
            <a:picLocks noChangeAspect="1"/>
          </p:cNvPicPr>
          <p:nvPr/>
        </p:nvPicPr>
        <p:blipFill>
          <a:blip r:embed="rId10"/>
          <a:stretch>
            <a:fillRect/>
          </a:stretch>
        </p:blipFill>
        <p:spPr>
          <a:xfrm>
            <a:off x="6511570" y="2545628"/>
            <a:ext cx="716287" cy="678254"/>
          </a:xfrm>
          <a:prstGeom prst="rect">
            <a:avLst/>
          </a:prstGeom>
        </p:spPr>
      </p:pic>
      <p:pic>
        <p:nvPicPr>
          <p:cNvPr id="16" name="Picture 15"/>
          <p:cNvPicPr>
            <a:picLocks noChangeAspect="1"/>
          </p:cNvPicPr>
          <p:nvPr/>
        </p:nvPicPr>
        <p:blipFill>
          <a:blip r:embed="rId11"/>
          <a:stretch>
            <a:fillRect/>
          </a:stretch>
        </p:blipFill>
        <p:spPr>
          <a:xfrm>
            <a:off x="7344978" y="2551234"/>
            <a:ext cx="671915" cy="659237"/>
          </a:xfrm>
          <a:prstGeom prst="rect">
            <a:avLst/>
          </a:prstGeom>
        </p:spPr>
      </p:pic>
      <p:pic>
        <p:nvPicPr>
          <p:cNvPr id="17" name="Picture 16"/>
          <p:cNvPicPr>
            <a:picLocks noChangeAspect="1"/>
          </p:cNvPicPr>
          <p:nvPr/>
        </p:nvPicPr>
        <p:blipFill>
          <a:blip r:embed="rId12"/>
          <a:stretch>
            <a:fillRect/>
          </a:stretch>
        </p:blipFill>
        <p:spPr>
          <a:xfrm>
            <a:off x="8160882" y="2557573"/>
            <a:ext cx="703609" cy="652898"/>
          </a:xfrm>
          <a:prstGeom prst="rect">
            <a:avLst/>
          </a:prstGeom>
        </p:spPr>
      </p:pic>
      <p:pic>
        <p:nvPicPr>
          <p:cNvPr id="40962" name="Picture 2" descr="http://images.clipartpanda.com/talking-clipart-1552-0910-2500-001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7192" y="4114800"/>
            <a:ext cx="2489616" cy="234024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3948239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96988" y="699791"/>
            <a:ext cx="6550024" cy="1692771"/>
          </a:xfrm>
          <a:prstGeom prst="rect">
            <a:avLst/>
          </a:prstGeom>
          <a:noFill/>
        </p:spPr>
        <p:txBody>
          <a:bodyPr wrap="square" rtlCol="0">
            <a:spAutoFit/>
          </a:bodyPr>
          <a:lstStyle/>
          <a:p>
            <a:pPr algn="ctr"/>
            <a:r>
              <a:rPr lang="en-US" sz="2800" b="1" dirty="0">
                <a:solidFill>
                  <a:srgbClr val="0000FF"/>
                </a:solidFill>
              </a:rPr>
              <a:t>Student A, count your shapes starting from the left, stopping at the cross.</a:t>
            </a:r>
          </a:p>
          <a:p>
            <a:pPr algn="ctr"/>
            <a:endParaRPr lang="en-US" sz="2800" b="1" dirty="0">
              <a:solidFill>
                <a:srgbClr val="FF0000"/>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5625942" y="2547333"/>
            <a:ext cx="690931" cy="652898"/>
          </a:xfrm>
          <a:prstGeom prst="rect">
            <a:avLst/>
          </a:prstGeom>
        </p:spPr>
      </p:pic>
      <p:pic>
        <p:nvPicPr>
          <p:cNvPr id="5" name="Picture 4"/>
          <p:cNvPicPr>
            <a:picLocks noChangeAspect="1"/>
          </p:cNvPicPr>
          <p:nvPr/>
        </p:nvPicPr>
        <p:blipFill>
          <a:blip r:embed="rId4"/>
          <a:stretch>
            <a:fillRect/>
          </a:stretch>
        </p:blipFill>
        <p:spPr>
          <a:xfrm>
            <a:off x="1209396" y="2540994"/>
            <a:ext cx="703609" cy="659237"/>
          </a:xfrm>
          <a:prstGeom prst="rect">
            <a:avLst/>
          </a:prstGeom>
        </p:spPr>
      </p:pic>
      <p:pic>
        <p:nvPicPr>
          <p:cNvPr id="7" name="Picture 6"/>
          <p:cNvPicPr>
            <a:picLocks noChangeAspect="1"/>
          </p:cNvPicPr>
          <p:nvPr/>
        </p:nvPicPr>
        <p:blipFill>
          <a:blip r:embed="rId5"/>
          <a:stretch>
            <a:fillRect/>
          </a:stretch>
        </p:blipFill>
        <p:spPr>
          <a:xfrm>
            <a:off x="320326" y="2531945"/>
            <a:ext cx="697270" cy="659237"/>
          </a:xfrm>
          <a:prstGeom prst="rect">
            <a:avLst/>
          </a:prstGeom>
        </p:spPr>
      </p:pic>
      <p:pic>
        <p:nvPicPr>
          <p:cNvPr id="8" name="Picture 7"/>
          <p:cNvPicPr>
            <a:picLocks noChangeAspect="1"/>
          </p:cNvPicPr>
          <p:nvPr/>
        </p:nvPicPr>
        <p:blipFill>
          <a:blip r:embed="rId6"/>
          <a:stretch>
            <a:fillRect/>
          </a:stretch>
        </p:blipFill>
        <p:spPr>
          <a:xfrm>
            <a:off x="2963894" y="2522437"/>
            <a:ext cx="697270" cy="678254"/>
          </a:xfrm>
          <a:prstGeom prst="rect">
            <a:avLst/>
          </a:prstGeom>
        </p:spPr>
      </p:pic>
      <p:pic>
        <p:nvPicPr>
          <p:cNvPr id="9" name="Picture 8"/>
          <p:cNvPicPr>
            <a:picLocks noChangeAspect="1"/>
          </p:cNvPicPr>
          <p:nvPr/>
        </p:nvPicPr>
        <p:blipFill>
          <a:blip r:embed="rId7"/>
          <a:stretch>
            <a:fillRect/>
          </a:stretch>
        </p:blipFill>
        <p:spPr>
          <a:xfrm>
            <a:off x="3839071" y="2546822"/>
            <a:ext cx="697270" cy="665576"/>
          </a:xfrm>
          <a:prstGeom prst="rect">
            <a:avLst/>
          </a:prstGeom>
        </p:spPr>
      </p:pic>
      <p:pic>
        <p:nvPicPr>
          <p:cNvPr id="10" name="Picture 9"/>
          <p:cNvPicPr>
            <a:picLocks noChangeAspect="1"/>
          </p:cNvPicPr>
          <p:nvPr/>
        </p:nvPicPr>
        <p:blipFill>
          <a:blip r:embed="rId8"/>
          <a:stretch>
            <a:fillRect/>
          </a:stretch>
        </p:blipFill>
        <p:spPr>
          <a:xfrm>
            <a:off x="4737732" y="2545788"/>
            <a:ext cx="697270" cy="665576"/>
          </a:xfrm>
          <a:prstGeom prst="rect">
            <a:avLst/>
          </a:prstGeom>
        </p:spPr>
      </p:pic>
      <p:pic>
        <p:nvPicPr>
          <p:cNvPr id="11" name="Picture 10"/>
          <p:cNvPicPr>
            <a:picLocks noChangeAspect="1"/>
          </p:cNvPicPr>
          <p:nvPr/>
        </p:nvPicPr>
        <p:blipFill>
          <a:blip r:embed="rId9"/>
          <a:stretch>
            <a:fillRect/>
          </a:stretch>
        </p:blipFill>
        <p:spPr>
          <a:xfrm>
            <a:off x="2070965" y="2532217"/>
            <a:ext cx="716287" cy="678254"/>
          </a:xfrm>
          <a:prstGeom prst="rect">
            <a:avLst/>
          </a:prstGeom>
        </p:spPr>
      </p:pic>
      <p:pic>
        <p:nvPicPr>
          <p:cNvPr id="15" name="Picture 14"/>
          <p:cNvPicPr>
            <a:picLocks noChangeAspect="1"/>
          </p:cNvPicPr>
          <p:nvPr/>
        </p:nvPicPr>
        <p:blipFill>
          <a:blip r:embed="rId10"/>
          <a:stretch>
            <a:fillRect/>
          </a:stretch>
        </p:blipFill>
        <p:spPr>
          <a:xfrm>
            <a:off x="6511570" y="2545628"/>
            <a:ext cx="716287" cy="678254"/>
          </a:xfrm>
          <a:prstGeom prst="rect">
            <a:avLst/>
          </a:prstGeom>
        </p:spPr>
      </p:pic>
      <p:pic>
        <p:nvPicPr>
          <p:cNvPr id="16" name="Picture 15"/>
          <p:cNvPicPr>
            <a:picLocks noChangeAspect="1"/>
          </p:cNvPicPr>
          <p:nvPr/>
        </p:nvPicPr>
        <p:blipFill>
          <a:blip r:embed="rId11"/>
          <a:stretch>
            <a:fillRect/>
          </a:stretch>
        </p:blipFill>
        <p:spPr>
          <a:xfrm>
            <a:off x="7344978" y="2551234"/>
            <a:ext cx="671915" cy="659237"/>
          </a:xfrm>
          <a:prstGeom prst="rect">
            <a:avLst/>
          </a:prstGeom>
        </p:spPr>
      </p:pic>
      <p:pic>
        <p:nvPicPr>
          <p:cNvPr id="17" name="Picture 16"/>
          <p:cNvPicPr>
            <a:picLocks noChangeAspect="1"/>
          </p:cNvPicPr>
          <p:nvPr/>
        </p:nvPicPr>
        <p:blipFill>
          <a:blip r:embed="rId12"/>
          <a:stretch>
            <a:fillRect/>
          </a:stretch>
        </p:blipFill>
        <p:spPr>
          <a:xfrm>
            <a:off x="8160882" y="2557573"/>
            <a:ext cx="703609" cy="652898"/>
          </a:xfrm>
          <a:prstGeom prst="rect">
            <a:avLst/>
          </a:prstGeom>
        </p:spPr>
      </p:pic>
      <p:pic>
        <p:nvPicPr>
          <p:cNvPr id="20" name="Picture 19"/>
          <p:cNvPicPr>
            <a:picLocks noChangeAspect="1"/>
          </p:cNvPicPr>
          <p:nvPr/>
        </p:nvPicPr>
        <p:blipFill>
          <a:blip r:embed="rId13"/>
          <a:stretch>
            <a:fillRect/>
          </a:stretch>
        </p:blipFill>
        <p:spPr>
          <a:xfrm>
            <a:off x="339753" y="4343400"/>
            <a:ext cx="1742156" cy="2185143"/>
          </a:xfrm>
          <a:prstGeom prst="rect">
            <a:avLst/>
          </a:prstGeom>
        </p:spPr>
      </p:pic>
      <p:sp>
        <p:nvSpPr>
          <p:cNvPr id="21" name="TextBox 20"/>
          <p:cNvSpPr txBox="1"/>
          <p:nvPr/>
        </p:nvSpPr>
        <p:spPr>
          <a:xfrm>
            <a:off x="696962" y="5428489"/>
            <a:ext cx="813043" cy="369332"/>
          </a:xfrm>
          <a:prstGeom prst="rect">
            <a:avLst/>
          </a:prstGeom>
          <a:noFill/>
        </p:spPr>
        <p:txBody>
          <a:bodyPr wrap="none" rtlCol="0">
            <a:spAutoFit/>
          </a:bodyPr>
          <a:lstStyle/>
          <a:p>
            <a:r>
              <a:rPr lang="en-US" b="1" dirty="0">
                <a:latin typeface="Kristen ITC" panose="03050502040202030202" pitchFamily="66" charset="0"/>
              </a:rPr>
              <a:t>LEFT</a:t>
            </a:r>
          </a:p>
        </p:txBody>
      </p:sp>
      <p:pic>
        <p:nvPicPr>
          <p:cNvPr id="22" name="Picture 21"/>
          <p:cNvPicPr>
            <a:picLocks noChangeAspect="1"/>
          </p:cNvPicPr>
          <p:nvPr/>
        </p:nvPicPr>
        <p:blipFill>
          <a:blip r:embed="rId14"/>
          <a:stretch>
            <a:fillRect/>
          </a:stretch>
        </p:blipFill>
        <p:spPr>
          <a:xfrm>
            <a:off x="7162801" y="4343400"/>
            <a:ext cx="1550754" cy="2207147"/>
          </a:xfrm>
          <a:prstGeom prst="rect">
            <a:avLst/>
          </a:prstGeom>
        </p:spPr>
      </p:pic>
      <p:sp>
        <p:nvSpPr>
          <p:cNvPr id="23" name="TextBox 22"/>
          <p:cNvSpPr txBox="1"/>
          <p:nvPr/>
        </p:nvSpPr>
        <p:spPr>
          <a:xfrm>
            <a:off x="7624921" y="5428489"/>
            <a:ext cx="1003801" cy="369332"/>
          </a:xfrm>
          <a:prstGeom prst="rect">
            <a:avLst/>
          </a:prstGeom>
          <a:noFill/>
        </p:spPr>
        <p:txBody>
          <a:bodyPr wrap="none" rtlCol="0">
            <a:spAutoFit/>
          </a:bodyPr>
          <a:lstStyle/>
          <a:p>
            <a:r>
              <a:rPr lang="en-US" b="1" dirty="0">
                <a:latin typeface="Kristen ITC" panose="03050502040202030202" pitchFamily="66" charset="0"/>
              </a:rPr>
              <a:t>RIGHT</a:t>
            </a:r>
          </a:p>
        </p:txBody>
      </p:sp>
      <p:sp>
        <p:nvSpPr>
          <p:cNvPr id="6" name="TextBox 5"/>
          <p:cNvSpPr txBox="1"/>
          <p:nvPr/>
        </p:nvSpPr>
        <p:spPr>
          <a:xfrm>
            <a:off x="1812131" y="3856193"/>
            <a:ext cx="5620449" cy="523220"/>
          </a:xfrm>
          <a:prstGeom prst="rect">
            <a:avLst/>
          </a:prstGeom>
          <a:noFill/>
        </p:spPr>
        <p:txBody>
          <a:bodyPr wrap="none" rtlCol="0">
            <a:spAutoFit/>
          </a:bodyPr>
          <a:lstStyle/>
          <a:p>
            <a:pPr algn="ctr"/>
            <a:r>
              <a:rPr lang="en-US" sz="2800" b="1" dirty="0"/>
              <a:t>My _________ shape is __________.</a:t>
            </a:r>
          </a:p>
        </p:txBody>
      </p:sp>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7161076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96988" y="699791"/>
            <a:ext cx="6550024" cy="1692771"/>
          </a:xfrm>
          <a:prstGeom prst="rect">
            <a:avLst/>
          </a:prstGeom>
          <a:noFill/>
        </p:spPr>
        <p:txBody>
          <a:bodyPr wrap="square" rtlCol="0">
            <a:spAutoFit/>
          </a:bodyPr>
          <a:lstStyle/>
          <a:p>
            <a:pPr algn="ctr"/>
            <a:r>
              <a:rPr lang="en-US" sz="2800" b="1" dirty="0">
                <a:solidFill>
                  <a:srgbClr val="009900"/>
                </a:solidFill>
              </a:rPr>
              <a:t>Student B, count your shapes starting at the left and stop at your last shape.</a:t>
            </a:r>
          </a:p>
          <a:p>
            <a:pPr algn="ctr"/>
            <a:endParaRPr lang="en-US" sz="2800" b="1" dirty="0">
              <a:solidFill>
                <a:srgbClr val="FF0000"/>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5625942" y="2547333"/>
            <a:ext cx="690931" cy="652898"/>
          </a:xfrm>
          <a:prstGeom prst="rect">
            <a:avLst/>
          </a:prstGeom>
        </p:spPr>
      </p:pic>
      <p:pic>
        <p:nvPicPr>
          <p:cNvPr id="5" name="Picture 4"/>
          <p:cNvPicPr>
            <a:picLocks noChangeAspect="1"/>
          </p:cNvPicPr>
          <p:nvPr/>
        </p:nvPicPr>
        <p:blipFill>
          <a:blip r:embed="rId4"/>
          <a:stretch>
            <a:fillRect/>
          </a:stretch>
        </p:blipFill>
        <p:spPr>
          <a:xfrm>
            <a:off x="1209396" y="2540994"/>
            <a:ext cx="703609" cy="659237"/>
          </a:xfrm>
          <a:prstGeom prst="rect">
            <a:avLst/>
          </a:prstGeom>
        </p:spPr>
      </p:pic>
      <p:pic>
        <p:nvPicPr>
          <p:cNvPr id="7" name="Picture 6"/>
          <p:cNvPicPr>
            <a:picLocks noChangeAspect="1"/>
          </p:cNvPicPr>
          <p:nvPr/>
        </p:nvPicPr>
        <p:blipFill>
          <a:blip r:embed="rId5"/>
          <a:stretch>
            <a:fillRect/>
          </a:stretch>
        </p:blipFill>
        <p:spPr>
          <a:xfrm>
            <a:off x="320326" y="2531945"/>
            <a:ext cx="697270" cy="659237"/>
          </a:xfrm>
          <a:prstGeom prst="rect">
            <a:avLst/>
          </a:prstGeom>
        </p:spPr>
      </p:pic>
      <p:pic>
        <p:nvPicPr>
          <p:cNvPr id="8" name="Picture 7"/>
          <p:cNvPicPr>
            <a:picLocks noChangeAspect="1"/>
          </p:cNvPicPr>
          <p:nvPr/>
        </p:nvPicPr>
        <p:blipFill>
          <a:blip r:embed="rId6"/>
          <a:stretch>
            <a:fillRect/>
          </a:stretch>
        </p:blipFill>
        <p:spPr>
          <a:xfrm>
            <a:off x="2963894" y="2522437"/>
            <a:ext cx="697270" cy="678254"/>
          </a:xfrm>
          <a:prstGeom prst="rect">
            <a:avLst/>
          </a:prstGeom>
        </p:spPr>
      </p:pic>
      <p:pic>
        <p:nvPicPr>
          <p:cNvPr id="9" name="Picture 8"/>
          <p:cNvPicPr>
            <a:picLocks noChangeAspect="1"/>
          </p:cNvPicPr>
          <p:nvPr/>
        </p:nvPicPr>
        <p:blipFill>
          <a:blip r:embed="rId7"/>
          <a:stretch>
            <a:fillRect/>
          </a:stretch>
        </p:blipFill>
        <p:spPr>
          <a:xfrm>
            <a:off x="3839071" y="2546822"/>
            <a:ext cx="697270" cy="665576"/>
          </a:xfrm>
          <a:prstGeom prst="rect">
            <a:avLst/>
          </a:prstGeom>
        </p:spPr>
      </p:pic>
      <p:pic>
        <p:nvPicPr>
          <p:cNvPr id="10" name="Picture 9"/>
          <p:cNvPicPr>
            <a:picLocks noChangeAspect="1"/>
          </p:cNvPicPr>
          <p:nvPr/>
        </p:nvPicPr>
        <p:blipFill>
          <a:blip r:embed="rId8"/>
          <a:stretch>
            <a:fillRect/>
          </a:stretch>
        </p:blipFill>
        <p:spPr>
          <a:xfrm>
            <a:off x="4737732" y="2545788"/>
            <a:ext cx="697270" cy="665576"/>
          </a:xfrm>
          <a:prstGeom prst="rect">
            <a:avLst/>
          </a:prstGeom>
        </p:spPr>
      </p:pic>
      <p:pic>
        <p:nvPicPr>
          <p:cNvPr id="11" name="Picture 10"/>
          <p:cNvPicPr>
            <a:picLocks noChangeAspect="1"/>
          </p:cNvPicPr>
          <p:nvPr/>
        </p:nvPicPr>
        <p:blipFill>
          <a:blip r:embed="rId9"/>
          <a:stretch>
            <a:fillRect/>
          </a:stretch>
        </p:blipFill>
        <p:spPr>
          <a:xfrm>
            <a:off x="2070965" y="2532217"/>
            <a:ext cx="716287" cy="678254"/>
          </a:xfrm>
          <a:prstGeom prst="rect">
            <a:avLst/>
          </a:prstGeom>
        </p:spPr>
      </p:pic>
      <p:pic>
        <p:nvPicPr>
          <p:cNvPr id="15" name="Picture 14"/>
          <p:cNvPicPr>
            <a:picLocks noChangeAspect="1"/>
          </p:cNvPicPr>
          <p:nvPr/>
        </p:nvPicPr>
        <p:blipFill>
          <a:blip r:embed="rId10"/>
          <a:stretch>
            <a:fillRect/>
          </a:stretch>
        </p:blipFill>
        <p:spPr>
          <a:xfrm>
            <a:off x="6511570" y="2545628"/>
            <a:ext cx="716287" cy="678254"/>
          </a:xfrm>
          <a:prstGeom prst="rect">
            <a:avLst/>
          </a:prstGeom>
        </p:spPr>
      </p:pic>
      <p:pic>
        <p:nvPicPr>
          <p:cNvPr id="16" name="Picture 15"/>
          <p:cNvPicPr>
            <a:picLocks noChangeAspect="1"/>
          </p:cNvPicPr>
          <p:nvPr/>
        </p:nvPicPr>
        <p:blipFill>
          <a:blip r:embed="rId11"/>
          <a:stretch>
            <a:fillRect/>
          </a:stretch>
        </p:blipFill>
        <p:spPr>
          <a:xfrm>
            <a:off x="7344978" y="2551234"/>
            <a:ext cx="671915" cy="659237"/>
          </a:xfrm>
          <a:prstGeom prst="rect">
            <a:avLst/>
          </a:prstGeom>
        </p:spPr>
      </p:pic>
      <p:pic>
        <p:nvPicPr>
          <p:cNvPr id="17" name="Picture 16"/>
          <p:cNvPicPr>
            <a:picLocks noChangeAspect="1"/>
          </p:cNvPicPr>
          <p:nvPr/>
        </p:nvPicPr>
        <p:blipFill>
          <a:blip r:embed="rId12"/>
          <a:stretch>
            <a:fillRect/>
          </a:stretch>
        </p:blipFill>
        <p:spPr>
          <a:xfrm>
            <a:off x="8160882" y="2557573"/>
            <a:ext cx="703609" cy="652898"/>
          </a:xfrm>
          <a:prstGeom prst="rect">
            <a:avLst/>
          </a:prstGeom>
        </p:spPr>
      </p:pic>
      <p:pic>
        <p:nvPicPr>
          <p:cNvPr id="20" name="Picture 19"/>
          <p:cNvPicPr>
            <a:picLocks noChangeAspect="1"/>
          </p:cNvPicPr>
          <p:nvPr/>
        </p:nvPicPr>
        <p:blipFill>
          <a:blip r:embed="rId13"/>
          <a:stretch>
            <a:fillRect/>
          </a:stretch>
        </p:blipFill>
        <p:spPr>
          <a:xfrm>
            <a:off x="339753" y="4343400"/>
            <a:ext cx="1742156" cy="2185143"/>
          </a:xfrm>
          <a:prstGeom prst="rect">
            <a:avLst/>
          </a:prstGeom>
        </p:spPr>
      </p:pic>
      <p:sp>
        <p:nvSpPr>
          <p:cNvPr id="21" name="TextBox 20"/>
          <p:cNvSpPr txBox="1"/>
          <p:nvPr/>
        </p:nvSpPr>
        <p:spPr>
          <a:xfrm>
            <a:off x="696962" y="5428489"/>
            <a:ext cx="813043" cy="369332"/>
          </a:xfrm>
          <a:prstGeom prst="rect">
            <a:avLst/>
          </a:prstGeom>
          <a:noFill/>
        </p:spPr>
        <p:txBody>
          <a:bodyPr wrap="none" rtlCol="0">
            <a:spAutoFit/>
          </a:bodyPr>
          <a:lstStyle/>
          <a:p>
            <a:r>
              <a:rPr lang="en-US" b="1" dirty="0">
                <a:latin typeface="Kristen ITC" panose="03050502040202030202" pitchFamily="66" charset="0"/>
              </a:rPr>
              <a:t>LEFT</a:t>
            </a:r>
          </a:p>
        </p:txBody>
      </p:sp>
      <p:pic>
        <p:nvPicPr>
          <p:cNvPr id="22" name="Picture 21"/>
          <p:cNvPicPr>
            <a:picLocks noChangeAspect="1"/>
          </p:cNvPicPr>
          <p:nvPr/>
        </p:nvPicPr>
        <p:blipFill>
          <a:blip r:embed="rId14"/>
          <a:stretch>
            <a:fillRect/>
          </a:stretch>
        </p:blipFill>
        <p:spPr>
          <a:xfrm>
            <a:off x="7162801" y="4343400"/>
            <a:ext cx="1550754" cy="2207147"/>
          </a:xfrm>
          <a:prstGeom prst="rect">
            <a:avLst/>
          </a:prstGeom>
        </p:spPr>
      </p:pic>
      <p:sp>
        <p:nvSpPr>
          <p:cNvPr id="23" name="TextBox 22"/>
          <p:cNvSpPr txBox="1"/>
          <p:nvPr/>
        </p:nvSpPr>
        <p:spPr>
          <a:xfrm>
            <a:off x="7624921" y="5428489"/>
            <a:ext cx="1003801" cy="369332"/>
          </a:xfrm>
          <a:prstGeom prst="rect">
            <a:avLst/>
          </a:prstGeom>
          <a:noFill/>
        </p:spPr>
        <p:txBody>
          <a:bodyPr wrap="none" rtlCol="0">
            <a:spAutoFit/>
          </a:bodyPr>
          <a:lstStyle/>
          <a:p>
            <a:r>
              <a:rPr lang="en-US" b="1" dirty="0">
                <a:latin typeface="Kristen ITC" panose="03050502040202030202" pitchFamily="66" charset="0"/>
              </a:rPr>
              <a:t>RIGHT</a:t>
            </a:r>
          </a:p>
        </p:txBody>
      </p:sp>
      <p:sp>
        <p:nvSpPr>
          <p:cNvPr id="25" name="TextBox 24"/>
          <p:cNvSpPr txBox="1"/>
          <p:nvPr/>
        </p:nvSpPr>
        <p:spPr>
          <a:xfrm>
            <a:off x="1812131" y="3856193"/>
            <a:ext cx="5620449" cy="523220"/>
          </a:xfrm>
          <a:prstGeom prst="rect">
            <a:avLst/>
          </a:prstGeom>
          <a:noFill/>
        </p:spPr>
        <p:txBody>
          <a:bodyPr wrap="none" rtlCol="0">
            <a:spAutoFit/>
          </a:bodyPr>
          <a:lstStyle/>
          <a:p>
            <a:pPr algn="ctr"/>
            <a:r>
              <a:rPr lang="en-US" sz="2800" b="1" dirty="0"/>
              <a:t>My _________ shape is __________.</a:t>
            </a:r>
          </a:p>
        </p:txBody>
      </p:sp>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849637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986" name="Picture 2" descr="http://sr.photos1.fotosearch.com/bthumb/CSP/CSP256/k25608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374" y="2286000"/>
            <a:ext cx="2604540" cy="24360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49287" y="675189"/>
            <a:ext cx="7845425" cy="6278642"/>
          </a:xfrm>
          <a:prstGeom prst="rect">
            <a:avLst/>
          </a:prstGeom>
          <a:noFill/>
        </p:spPr>
        <p:txBody>
          <a:bodyPr wrap="square" rtlCol="0">
            <a:spAutoFit/>
          </a:bodyPr>
          <a:lstStyle/>
          <a:p>
            <a:pPr algn="ctr"/>
            <a:r>
              <a:rPr lang="en-US" sz="2400" b="1" dirty="0">
                <a:solidFill>
                  <a:srgbClr val="FF0000"/>
                </a:solidFill>
              </a:rPr>
              <a:t>Mix up all your shapes again.  This time, we are going to make a column of your shapes.  Our columns will be all the same, so listen carefully.</a:t>
            </a:r>
          </a:p>
          <a:p>
            <a:pPr algn="ctr"/>
            <a:endParaRPr lang="en-US" b="1" dirty="0">
              <a:solidFill>
                <a:srgbClr val="FF0000"/>
              </a:solidFill>
            </a:endParaRPr>
          </a:p>
          <a:p>
            <a:pPr marL="342900" indent="-342900">
              <a:buFont typeface="Arial" panose="020B0604020202020204" pitchFamily="34" charset="0"/>
              <a:buChar char="•"/>
            </a:pPr>
            <a:r>
              <a:rPr lang="en-US" sz="2400" b="1" dirty="0"/>
              <a:t>Make the first shape, the one at the top of your column, a square.</a:t>
            </a:r>
          </a:p>
          <a:p>
            <a:pPr marL="342900" indent="-342900">
              <a:buFont typeface="Arial" panose="020B0604020202020204" pitchFamily="34" charset="0"/>
              <a:buChar char="•"/>
            </a:pPr>
            <a:r>
              <a:rPr lang="en-US" sz="2400" b="1" dirty="0"/>
              <a:t>Second, the large triangle.</a:t>
            </a:r>
          </a:p>
          <a:p>
            <a:pPr marL="342900" indent="-342900">
              <a:buFont typeface="Arial" panose="020B0604020202020204" pitchFamily="34" charset="0"/>
              <a:buChar char="•"/>
            </a:pPr>
            <a:r>
              <a:rPr lang="en-US" sz="2400" b="1" dirty="0"/>
              <a:t>Third, a cross.</a:t>
            </a:r>
          </a:p>
          <a:p>
            <a:pPr marL="342900" indent="-342900">
              <a:buFont typeface="Arial" panose="020B0604020202020204" pitchFamily="34" charset="0"/>
              <a:buChar char="•"/>
            </a:pPr>
            <a:r>
              <a:rPr lang="en-US" sz="2400" b="1" dirty="0"/>
              <a:t>Fourth, a circle.</a:t>
            </a:r>
          </a:p>
          <a:p>
            <a:pPr marL="342900" indent="-342900">
              <a:buFont typeface="Arial" panose="020B0604020202020204" pitchFamily="34" charset="0"/>
              <a:buChar char="•"/>
            </a:pPr>
            <a:r>
              <a:rPr lang="en-US" sz="2400" b="1" dirty="0"/>
              <a:t>Fifth, a heart.</a:t>
            </a:r>
          </a:p>
          <a:p>
            <a:pPr marL="342900" indent="-342900">
              <a:buFont typeface="Arial" panose="020B0604020202020204" pitchFamily="34" charset="0"/>
              <a:buChar char="•"/>
            </a:pPr>
            <a:r>
              <a:rPr lang="en-US" sz="2400" b="1" dirty="0"/>
              <a:t>Sixth, the hexagon.</a:t>
            </a:r>
          </a:p>
          <a:p>
            <a:pPr marL="342900" indent="-342900">
              <a:buFont typeface="Arial" panose="020B0604020202020204" pitchFamily="34" charset="0"/>
              <a:buChar char="•"/>
            </a:pPr>
            <a:r>
              <a:rPr lang="en-US" sz="2400" b="1" dirty="0"/>
              <a:t>Seventh, the circle with a chunk out of it.</a:t>
            </a:r>
          </a:p>
          <a:p>
            <a:pPr marL="342900" indent="-342900">
              <a:buFont typeface="Arial" panose="020B0604020202020204" pitchFamily="34" charset="0"/>
              <a:buChar char="•"/>
            </a:pPr>
            <a:r>
              <a:rPr lang="en-US" sz="2400" b="1" dirty="0"/>
              <a:t>Eighth, the small triangle.</a:t>
            </a:r>
          </a:p>
          <a:p>
            <a:pPr marL="342900" indent="-342900">
              <a:buFont typeface="Arial" panose="020B0604020202020204" pitchFamily="34" charset="0"/>
              <a:buChar char="•"/>
            </a:pPr>
            <a:r>
              <a:rPr lang="en-US" sz="2400" b="1" dirty="0"/>
              <a:t>Ninth, the diamond (rhombus).</a:t>
            </a:r>
          </a:p>
          <a:p>
            <a:pPr marL="342900" indent="-342900">
              <a:buFont typeface="Arial" panose="020B0604020202020204" pitchFamily="34" charset="0"/>
              <a:buChar char="•"/>
            </a:pPr>
            <a:r>
              <a:rPr lang="en-US" sz="2400" b="1" dirty="0"/>
              <a:t>Tenth, the one that looks like part of a can.</a:t>
            </a:r>
            <a:endParaRPr lang="en-US" sz="2000" b="1" dirty="0"/>
          </a:p>
          <a:p>
            <a:pPr algn="ctr"/>
            <a:endParaRPr lang="en-US" sz="2800" b="1" dirty="0">
              <a:solidFill>
                <a:srgbClr val="FF0000"/>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625025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41970" y="1347281"/>
            <a:ext cx="5711712" cy="3354765"/>
          </a:xfrm>
          <a:prstGeom prst="rect">
            <a:avLst/>
          </a:prstGeom>
          <a:noFill/>
        </p:spPr>
        <p:txBody>
          <a:bodyPr wrap="square" rtlCol="0">
            <a:spAutoFit/>
          </a:bodyPr>
          <a:lstStyle/>
          <a:p>
            <a:pPr algn="ctr"/>
            <a:r>
              <a:rPr lang="en-US" sz="3200" b="1" dirty="0">
                <a:solidFill>
                  <a:srgbClr val="009900"/>
                </a:solidFill>
              </a:rPr>
              <a:t>Count from the top, and then put your finger on the last shape in your column.</a:t>
            </a:r>
          </a:p>
          <a:p>
            <a:pPr algn="ctr"/>
            <a:endParaRPr lang="en-US" sz="3200" b="1" dirty="0">
              <a:solidFill>
                <a:srgbClr val="0000FF"/>
              </a:solidFill>
            </a:endParaRPr>
          </a:p>
          <a:p>
            <a:pPr algn="ctr"/>
            <a:r>
              <a:rPr lang="en-US" sz="3200" b="1" dirty="0">
                <a:solidFill>
                  <a:srgbClr val="0000FF"/>
                </a:solidFill>
              </a:rPr>
              <a:t>How many shapes did you count?</a:t>
            </a:r>
            <a:endParaRPr lang="en-US" sz="3600" b="1" dirty="0">
              <a:solidFill>
                <a:srgbClr val="0000FF"/>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914400" y="612577"/>
            <a:ext cx="1676400" cy="5751321"/>
          </a:xfrm>
          <a:prstGeom prst="rect">
            <a:avLst/>
          </a:prstGeom>
        </p:spPr>
      </p:pic>
      <p:sp>
        <p:nvSpPr>
          <p:cNvPr id="10" name="TextBox 9"/>
          <p:cNvSpPr txBox="1"/>
          <p:nvPr/>
        </p:nvSpPr>
        <p:spPr>
          <a:xfrm>
            <a:off x="3391398" y="4913530"/>
            <a:ext cx="4812856" cy="523220"/>
          </a:xfrm>
          <a:prstGeom prst="rect">
            <a:avLst/>
          </a:prstGeom>
          <a:noFill/>
        </p:spPr>
        <p:txBody>
          <a:bodyPr wrap="none" rtlCol="0">
            <a:spAutoFit/>
          </a:bodyPr>
          <a:lstStyle/>
          <a:p>
            <a:pPr algn="ctr"/>
            <a:r>
              <a:rPr lang="en-US" sz="2800" b="1" dirty="0"/>
              <a:t>My tenth shape is __________.</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2213484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41970" y="1347281"/>
            <a:ext cx="5711712" cy="1877437"/>
          </a:xfrm>
          <a:prstGeom prst="rect">
            <a:avLst/>
          </a:prstGeom>
          <a:noFill/>
        </p:spPr>
        <p:txBody>
          <a:bodyPr wrap="square" rtlCol="0">
            <a:spAutoFit/>
          </a:bodyPr>
          <a:lstStyle/>
          <a:p>
            <a:pPr algn="ctr"/>
            <a:r>
              <a:rPr lang="en-US" sz="3200" b="1" dirty="0">
                <a:solidFill>
                  <a:srgbClr val="0000FF"/>
                </a:solidFill>
              </a:rPr>
              <a:t>Start at the top of your column, and count down 5 shapes.  What is your fifth shape?</a:t>
            </a:r>
            <a:endParaRPr lang="en-US" sz="3600" b="1" dirty="0">
              <a:solidFill>
                <a:srgbClr val="0000FF"/>
              </a:solidFill>
            </a:endParaRP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914400" y="612577"/>
            <a:ext cx="1676400" cy="5751321"/>
          </a:xfrm>
          <a:prstGeom prst="rect">
            <a:avLst/>
          </a:prstGeom>
        </p:spPr>
      </p:pic>
      <p:sp>
        <p:nvSpPr>
          <p:cNvPr id="10" name="TextBox 9"/>
          <p:cNvSpPr txBox="1"/>
          <p:nvPr/>
        </p:nvSpPr>
        <p:spPr>
          <a:xfrm>
            <a:off x="3472296" y="3533744"/>
            <a:ext cx="4637808" cy="523220"/>
          </a:xfrm>
          <a:prstGeom prst="rect">
            <a:avLst/>
          </a:prstGeom>
          <a:noFill/>
        </p:spPr>
        <p:txBody>
          <a:bodyPr wrap="none" rtlCol="0">
            <a:spAutoFit/>
          </a:bodyPr>
          <a:lstStyle/>
          <a:p>
            <a:pPr algn="ctr"/>
            <a:r>
              <a:rPr lang="en-US" sz="2800" b="1" dirty="0"/>
              <a:t>My fifth shape is __________.</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721200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914400" y="612577"/>
            <a:ext cx="1676400" cy="5751321"/>
          </a:xfrm>
          <a:prstGeom prst="rect">
            <a:avLst/>
          </a:prstGeom>
        </p:spPr>
      </p:pic>
      <p:sp>
        <p:nvSpPr>
          <p:cNvPr id="10" name="TextBox 9"/>
          <p:cNvSpPr txBox="1"/>
          <p:nvPr/>
        </p:nvSpPr>
        <p:spPr>
          <a:xfrm>
            <a:off x="3200779" y="591574"/>
            <a:ext cx="5180842" cy="6124754"/>
          </a:xfrm>
          <a:prstGeom prst="rect">
            <a:avLst/>
          </a:prstGeom>
          <a:noFill/>
        </p:spPr>
        <p:txBody>
          <a:bodyPr wrap="none" rtlCol="0">
            <a:spAutoFit/>
          </a:bodyPr>
          <a:lstStyle/>
          <a:p>
            <a:pPr algn="ctr"/>
            <a:r>
              <a:rPr lang="en-US" sz="2800" b="1" dirty="0"/>
              <a:t>My third shape is __________.</a:t>
            </a:r>
          </a:p>
          <a:p>
            <a:pPr algn="ctr"/>
            <a:endParaRPr lang="en-US" sz="2800" b="1" dirty="0"/>
          </a:p>
          <a:p>
            <a:pPr algn="ctr"/>
            <a:r>
              <a:rPr lang="en-US" sz="2800" b="1" dirty="0"/>
              <a:t>My sixth shape is __________.</a:t>
            </a:r>
          </a:p>
          <a:p>
            <a:pPr algn="ctr"/>
            <a:endParaRPr lang="en-US" sz="2800" b="1" dirty="0"/>
          </a:p>
          <a:p>
            <a:pPr algn="ctr"/>
            <a:r>
              <a:rPr lang="en-US" sz="2800" b="1" dirty="0"/>
              <a:t>My second shape is __________.</a:t>
            </a:r>
          </a:p>
          <a:p>
            <a:pPr algn="ctr"/>
            <a:endParaRPr lang="en-US" sz="2800" b="1" dirty="0"/>
          </a:p>
          <a:p>
            <a:pPr algn="ctr"/>
            <a:r>
              <a:rPr lang="en-US" sz="2800" b="1" dirty="0"/>
              <a:t>My eighth shape is __________.</a:t>
            </a:r>
          </a:p>
          <a:p>
            <a:pPr algn="ctr"/>
            <a:endParaRPr lang="en-US" sz="2800" b="1" dirty="0"/>
          </a:p>
          <a:p>
            <a:pPr algn="ctr"/>
            <a:r>
              <a:rPr lang="en-US" sz="2800" b="1" dirty="0"/>
              <a:t>My first shape is __________.</a:t>
            </a:r>
          </a:p>
          <a:p>
            <a:pPr algn="ctr"/>
            <a:endParaRPr lang="en-US" sz="2800" b="1" dirty="0"/>
          </a:p>
          <a:p>
            <a:pPr algn="ctr"/>
            <a:r>
              <a:rPr lang="en-US" sz="2800" b="1" dirty="0"/>
              <a:t>My fourth shape is __________.</a:t>
            </a:r>
          </a:p>
          <a:p>
            <a:pPr algn="ctr"/>
            <a:endParaRPr lang="en-US" sz="2800" b="1" dirty="0"/>
          </a:p>
          <a:p>
            <a:pPr algn="ctr"/>
            <a:r>
              <a:rPr lang="en-US" sz="2800" b="1" dirty="0"/>
              <a:t>My seventh shape is __________.</a:t>
            </a:r>
          </a:p>
          <a:p>
            <a:pPr algn="ctr"/>
            <a:endParaRPr lang="en-US" sz="2800" b="1" dirty="0"/>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466466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632455"/>
            <a:ext cx="7620000" cy="5940088"/>
          </a:xfrm>
          <a:prstGeom prst="rect">
            <a:avLst/>
          </a:prstGeom>
          <a:noFill/>
        </p:spPr>
        <p:txBody>
          <a:bodyPr wrap="square" rtlCol="0">
            <a:spAutoFit/>
          </a:bodyPr>
          <a:lstStyle/>
          <a:p>
            <a:pPr algn="ctr"/>
            <a:r>
              <a:rPr lang="en-US" sz="3200" b="1" dirty="0">
                <a:solidFill>
                  <a:srgbClr val="FF0000"/>
                </a:solidFill>
              </a:rPr>
              <a:t>We are going to play Simon Says </a:t>
            </a:r>
          </a:p>
          <a:p>
            <a:pPr algn="ctr"/>
            <a:r>
              <a:rPr lang="en-US" sz="3200" b="1" dirty="0">
                <a:solidFill>
                  <a:srgbClr val="FF0000"/>
                </a:solidFill>
              </a:rPr>
              <a:t>with your shapes!</a:t>
            </a:r>
          </a:p>
          <a:p>
            <a:pPr algn="ctr"/>
            <a:endParaRPr lang="en-US" sz="2400" b="1" dirty="0">
              <a:solidFill>
                <a:srgbClr val="0000FF"/>
              </a:solidFill>
            </a:endParaRPr>
          </a:p>
          <a:p>
            <a:pPr marL="571500" indent="-571500">
              <a:buFont typeface="Arial" panose="020B0604020202020204" pitchFamily="34" charset="0"/>
              <a:buChar char="•"/>
            </a:pPr>
            <a:r>
              <a:rPr lang="en-US" sz="2400" b="1" dirty="0"/>
              <a:t>Simon Says, make a row of shapes.</a:t>
            </a:r>
          </a:p>
          <a:p>
            <a:pPr marL="571500" indent="-571500">
              <a:buFont typeface="Arial" panose="020B0604020202020204" pitchFamily="34" charset="0"/>
              <a:buChar char="•"/>
            </a:pPr>
            <a:r>
              <a:rPr lang="en-US" sz="2400" b="1" dirty="0"/>
              <a:t>Simon Says, make your sixth shape a heart.</a:t>
            </a:r>
          </a:p>
          <a:p>
            <a:pPr marL="571500" indent="-571500">
              <a:buFont typeface="Arial" panose="020B0604020202020204" pitchFamily="34" charset="0"/>
              <a:buChar char="•"/>
            </a:pPr>
            <a:r>
              <a:rPr lang="en-US" sz="2400" b="1" dirty="0"/>
              <a:t>Simon Says, make your ninth shape a square.</a:t>
            </a:r>
          </a:p>
          <a:p>
            <a:pPr marL="571500" indent="-571500">
              <a:buFont typeface="Arial" panose="020B0604020202020204" pitchFamily="34" charset="0"/>
              <a:buChar char="•"/>
            </a:pPr>
            <a:r>
              <a:rPr lang="en-US" sz="2400" b="1" dirty="0"/>
              <a:t>Simon Says, make sure that your first shape is a triangle.</a:t>
            </a:r>
          </a:p>
          <a:p>
            <a:pPr marL="571500" indent="-571500">
              <a:buFont typeface="Arial" panose="020B0604020202020204" pitchFamily="34" charset="0"/>
              <a:buChar char="•"/>
            </a:pPr>
            <a:r>
              <a:rPr lang="en-US" sz="2400" b="1" dirty="0"/>
              <a:t>Put your finger on the third shape.</a:t>
            </a:r>
          </a:p>
          <a:p>
            <a:pPr marL="571500" indent="-571500">
              <a:buFont typeface="Arial" panose="020B0604020202020204" pitchFamily="34" charset="0"/>
              <a:buChar char="•"/>
            </a:pPr>
            <a:r>
              <a:rPr lang="en-US" sz="2400" b="1" dirty="0"/>
              <a:t>Simon Says, make your seventh shape a circle.</a:t>
            </a:r>
          </a:p>
          <a:p>
            <a:pPr marL="571500" indent="-571500">
              <a:buFont typeface="Arial" panose="020B0604020202020204" pitchFamily="34" charset="0"/>
              <a:buChar char="•"/>
            </a:pPr>
            <a:r>
              <a:rPr lang="en-US" sz="2400" b="1" dirty="0"/>
              <a:t>Make your second shape a diamond (rhombus).</a:t>
            </a:r>
          </a:p>
          <a:p>
            <a:pPr marL="571500" indent="-571500">
              <a:buFont typeface="Arial" panose="020B0604020202020204" pitchFamily="34" charset="0"/>
              <a:buChar char="•"/>
            </a:pPr>
            <a:r>
              <a:rPr lang="en-US" sz="2400" b="1" dirty="0"/>
              <a:t>Simon Says, tell your partner about your column of shapes using math words to describe the position of each shape in the line.</a:t>
            </a:r>
          </a:p>
          <a:p>
            <a:pPr algn="ctr"/>
            <a:r>
              <a:rPr lang="en-US" sz="2000" b="1" dirty="0">
                <a:solidFill>
                  <a:srgbClr val="FF0000"/>
                </a:solidFill>
              </a:rPr>
              <a:t>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5058" name="Picture 2" descr="http://lessonpix.com/drawings/10386/90x85/Simon+Say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512" y="981970"/>
            <a:ext cx="1981200" cy="18711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37723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28600" y="226220"/>
            <a:ext cx="8686800" cy="461962"/>
          </a:xfrm>
          <a:prstGeom prst="rect">
            <a:avLst/>
          </a:prstGeom>
        </p:spPr>
      </p:pic>
      <p:pic>
        <p:nvPicPr>
          <p:cNvPr id="7" name="Picture 6"/>
          <p:cNvPicPr>
            <a:picLocks noChangeAspect="1"/>
          </p:cNvPicPr>
          <p:nvPr/>
        </p:nvPicPr>
        <p:blipFill>
          <a:blip r:embed="rId4"/>
          <a:stretch>
            <a:fillRect/>
          </a:stretch>
        </p:blipFill>
        <p:spPr>
          <a:xfrm>
            <a:off x="762000" y="985045"/>
            <a:ext cx="7696200" cy="5274161"/>
          </a:xfrm>
          <a:prstGeom prst="rect">
            <a:avLst/>
          </a:prstGeom>
        </p:spPr>
      </p:pic>
    </p:spTree>
    <p:extLst>
      <p:ext uri="{BB962C8B-B14F-4D97-AF65-F5344CB8AC3E}">
        <p14:creationId xmlns:p14="http://schemas.microsoft.com/office/powerpoint/2010/main" val="3235656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dirty="0"/>
              <a:t>Module 6, Lesson 1</a:t>
            </a:r>
          </a:p>
        </p:txBody>
      </p:sp>
      <p:sp>
        <p:nvSpPr>
          <p:cNvPr id="16" name="TextBox 15"/>
          <p:cNvSpPr txBox="1"/>
          <p:nvPr/>
        </p:nvSpPr>
        <p:spPr>
          <a:xfrm>
            <a:off x="460374" y="914400"/>
            <a:ext cx="8150225" cy="1200329"/>
          </a:xfrm>
          <a:prstGeom prst="rect">
            <a:avLst/>
          </a:prstGeom>
          <a:noFill/>
        </p:spPr>
        <p:txBody>
          <a:bodyPr wrap="square" rtlCol="0">
            <a:spAutoFit/>
          </a:bodyPr>
          <a:lstStyle/>
          <a:p>
            <a:pPr algn="ctr"/>
            <a:r>
              <a:rPr lang="en-US" sz="2400" b="1" dirty="0"/>
              <a:t>We are going to be talking about shapes again!  Draw several things you saw this past week that looked like shapes you know.  What are the different shapes called?</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2" name="Picture 4" descr="http://1.bp.blogspot.com/-QOQIXJe692E/VZDeT5JOnvI/AAAAAAAAHXU/aYo3nVXX-00/s1600/Shape%2BRectangle%2BClip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95" y="4572000"/>
            <a:ext cx="2932615" cy="17279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1.bp.blogspot.com/-PCUb-Vv5B6U/VZDeRSghsXI/AAAAAAAAHWw/_dUf9hyLsq0/s1600/Shape%2BCircle%2BClip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6935" y="5192619"/>
            <a:ext cx="1704400" cy="165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8244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28600" y="226220"/>
            <a:ext cx="8686800" cy="461962"/>
          </a:xfrm>
          <a:prstGeom prst="rect">
            <a:avLst/>
          </a:prstGeom>
        </p:spPr>
      </p:pic>
      <p:pic>
        <p:nvPicPr>
          <p:cNvPr id="2" name="Picture 1"/>
          <p:cNvPicPr>
            <a:picLocks noChangeAspect="1"/>
          </p:cNvPicPr>
          <p:nvPr/>
        </p:nvPicPr>
        <p:blipFill>
          <a:blip r:embed="rId4"/>
          <a:stretch>
            <a:fillRect/>
          </a:stretch>
        </p:blipFill>
        <p:spPr>
          <a:xfrm>
            <a:off x="372968" y="1143000"/>
            <a:ext cx="8398064" cy="2876550"/>
          </a:xfrm>
          <a:prstGeom prst="rect">
            <a:avLst/>
          </a:prstGeom>
        </p:spPr>
      </p:pic>
    </p:spTree>
    <p:extLst>
      <p:ext uri="{BB962C8B-B14F-4D97-AF65-F5344CB8AC3E}">
        <p14:creationId xmlns:p14="http://schemas.microsoft.com/office/powerpoint/2010/main" val="39690044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28600" y="226220"/>
            <a:ext cx="8686800" cy="461962"/>
          </a:xfrm>
          <a:prstGeom prst="rect">
            <a:avLst/>
          </a:prstGeom>
        </p:spPr>
      </p:pic>
      <p:pic>
        <p:nvPicPr>
          <p:cNvPr id="3" name="Picture 2"/>
          <p:cNvPicPr>
            <a:picLocks noChangeAspect="1"/>
          </p:cNvPicPr>
          <p:nvPr/>
        </p:nvPicPr>
        <p:blipFill>
          <a:blip r:embed="rId4"/>
          <a:stretch>
            <a:fillRect/>
          </a:stretch>
        </p:blipFill>
        <p:spPr>
          <a:xfrm>
            <a:off x="2124075" y="688183"/>
            <a:ext cx="4895850" cy="5865018"/>
          </a:xfrm>
          <a:prstGeom prst="rect">
            <a:avLst/>
          </a:prstGeom>
        </p:spPr>
      </p:pic>
    </p:spTree>
    <p:extLst>
      <p:ext uri="{BB962C8B-B14F-4D97-AF65-F5344CB8AC3E}">
        <p14:creationId xmlns:p14="http://schemas.microsoft.com/office/powerpoint/2010/main" val="6667994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34199" y="4052451"/>
            <a:ext cx="1079457" cy="18256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14400" y="1629692"/>
            <a:ext cx="6975497" cy="2336082"/>
          </a:xfrm>
          <a:prstGeom prst="rect">
            <a:avLst/>
          </a:prstGeom>
        </p:spPr>
      </p:pic>
      <p:sp>
        <p:nvSpPr>
          <p:cNvPr id="7" name="Rectangle 6"/>
          <p:cNvSpPr/>
          <p:nvPr/>
        </p:nvSpPr>
        <p:spPr>
          <a:xfrm>
            <a:off x="4632883" y="1204230"/>
            <a:ext cx="3266392" cy="1157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12713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832092"/>
          </a:xfrm>
          <a:prstGeom prst="rect">
            <a:avLst/>
          </a:prstGeom>
          <a:noFill/>
        </p:spPr>
        <p:txBody>
          <a:bodyPr wrap="square" rtlCol="0">
            <a:spAutoFit/>
          </a:bodyPr>
          <a:lstStyle/>
          <a:p>
            <a:pPr algn="ctr"/>
            <a:r>
              <a:rPr lang="en-US" sz="4800" b="1" dirty="0">
                <a:latin typeface="Kristen ITC" panose="03050502040202030202" pitchFamily="66" charset="0"/>
              </a:rPr>
              <a:t>Lesson 5</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compose flat shapes using pattern blocks and drawings.</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1318001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A</a:t>
            </a:r>
            <a:endParaRPr lang="en-US" sz="7200" b="1" dirty="0"/>
          </a:p>
        </p:txBody>
      </p:sp>
      <p:pic>
        <p:nvPicPr>
          <p:cNvPr id="4" name="Picture 3"/>
          <p:cNvPicPr>
            <a:picLocks noChangeAspect="1"/>
          </p:cNvPicPr>
          <p:nvPr/>
        </p:nvPicPr>
        <p:blipFill>
          <a:blip r:embed="rId4"/>
          <a:stretch>
            <a:fillRect/>
          </a:stretch>
        </p:blipFill>
        <p:spPr>
          <a:xfrm>
            <a:off x="2590800" y="353362"/>
            <a:ext cx="5061010" cy="6130548"/>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5</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0856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B</a:t>
            </a:r>
            <a:endParaRPr lang="en-US" sz="7200" b="1" dirty="0"/>
          </a:p>
        </p:txBody>
      </p:sp>
      <p:pic>
        <p:nvPicPr>
          <p:cNvPr id="3" name="Picture 2"/>
          <p:cNvPicPr>
            <a:picLocks noChangeAspect="1"/>
          </p:cNvPicPr>
          <p:nvPr/>
        </p:nvPicPr>
        <p:blipFill>
          <a:blip r:embed="rId4"/>
          <a:stretch>
            <a:fillRect/>
          </a:stretch>
        </p:blipFill>
        <p:spPr>
          <a:xfrm>
            <a:off x="2590801" y="299641"/>
            <a:ext cx="5107346" cy="6206536"/>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5</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9168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C</a:t>
            </a:r>
            <a:endParaRPr lang="en-US" sz="7200" b="1" dirty="0"/>
          </a:p>
        </p:txBody>
      </p:sp>
      <p:pic>
        <p:nvPicPr>
          <p:cNvPr id="4" name="Picture 3"/>
          <p:cNvPicPr>
            <a:picLocks noChangeAspect="1"/>
          </p:cNvPicPr>
          <p:nvPr/>
        </p:nvPicPr>
        <p:blipFill>
          <a:blip r:embed="rId4"/>
          <a:stretch>
            <a:fillRect/>
          </a:stretch>
        </p:blipFill>
        <p:spPr>
          <a:xfrm>
            <a:off x="2565037" y="312737"/>
            <a:ext cx="5081945" cy="6191540"/>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5</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5872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D</a:t>
            </a:r>
            <a:endParaRPr lang="en-US" sz="7200" b="1" dirty="0"/>
          </a:p>
        </p:txBody>
      </p:sp>
      <p:pic>
        <p:nvPicPr>
          <p:cNvPr id="3" name="Picture 2"/>
          <p:cNvPicPr>
            <a:picLocks noChangeAspect="1"/>
          </p:cNvPicPr>
          <p:nvPr/>
        </p:nvPicPr>
        <p:blipFill>
          <a:blip r:embed="rId4"/>
          <a:stretch>
            <a:fillRect/>
          </a:stretch>
        </p:blipFill>
        <p:spPr>
          <a:xfrm>
            <a:off x="2594046" y="312737"/>
            <a:ext cx="5102154" cy="6232236"/>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5</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7895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5</a:t>
            </a:r>
          </a:p>
          <a:p>
            <a:pPr algn="ctr"/>
            <a:r>
              <a:rPr lang="en-US" sz="1400" dirty="0"/>
              <a:t>Fluency</a:t>
            </a:r>
          </a:p>
        </p:txBody>
      </p:sp>
      <p:sp>
        <p:nvSpPr>
          <p:cNvPr id="17" name="TextBox 16"/>
          <p:cNvSpPr txBox="1"/>
          <p:nvPr/>
        </p:nvSpPr>
        <p:spPr>
          <a:xfrm>
            <a:off x="865497" y="620278"/>
            <a:ext cx="7467598" cy="523220"/>
          </a:xfrm>
          <a:prstGeom prst="rect">
            <a:avLst/>
          </a:prstGeom>
          <a:noFill/>
        </p:spPr>
        <p:txBody>
          <a:bodyPr wrap="square" rtlCol="0">
            <a:spAutoFit/>
          </a:bodyPr>
          <a:lstStyle/>
          <a:p>
            <a:pPr algn="ctr"/>
            <a:r>
              <a:rPr lang="en-US" sz="2800" b="1" dirty="0"/>
              <a:t> Finish Line</a:t>
            </a:r>
            <a:endParaRPr lang="en-US" sz="8000" b="1" dirty="0"/>
          </a:p>
        </p:txBody>
      </p:sp>
      <p:sp>
        <p:nvSpPr>
          <p:cNvPr id="14" name="TextBox 13"/>
          <p:cNvSpPr txBox="1"/>
          <p:nvPr/>
        </p:nvSpPr>
        <p:spPr>
          <a:xfrm>
            <a:off x="1016170" y="1172772"/>
            <a:ext cx="7166251" cy="923330"/>
          </a:xfrm>
          <a:prstGeom prst="rect">
            <a:avLst/>
          </a:prstGeom>
          <a:noFill/>
        </p:spPr>
        <p:txBody>
          <a:bodyPr wrap="square" rtlCol="0">
            <a:spAutoFit/>
          </a:bodyPr>
          <a:lstStyle/>
          <a:p>
            <a:pPr algn="ctr"/>
            <a:r>
              <a:rPr lang="en-US" b="1" dirty="0">
                <a:solidFill>
                  <a:srgbClr val="0000FF"/>
                </a:solidFill>
              </a:rPr>
              <a:t>How many cubes do you have?  Pretend that your 10-stick of cubes is a little train.  Put your finger on the first cube.  Let’s use our number order words as we touch each cube.  Ready?</a:t>
            </a:r>
          </a:p>
        </p:txBody>
      </p:sp>
      <p:pic>
        <p:nvPicPr>
          <p:cNvPr id="28"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5886845" y="2942308"/>
            <a:ext cx="609600" cy="609600"/>
          </a:xfrm>
          <a:prstGeom prst="rect">
            <a:avLst/>
          </a:prstGeom>
          <a:noFill/>
        </p:spPr>
      </p:pic>
      <p:pic>
        <p:nvPicPr>
          <p:cNvPr id="30"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5519294" y="2937046"/>
            <a:ext cx="609600" cy="609600"/>
          </a:xfrm>
          <a:prstGeom prst="rect">
            <a:avLst/>
          </a:prstGeom>
          <a:noFill/>
        </p:spPr>
      </p:pic>
      <p:pic>
        <p:nvPicPr>
          <p:cNvPr id="31"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5142886" y="2942308"/>
            <a:ext cx="609600" cy="609600"/>
          </a:xfrm>
          <a:prstGeom prst="rect">
            <a:avLst/>
          </a:prstGeom>
          <a:noFill/>
        </p:spPr>
      </p:pic>
      <p:pic>
        <p:nvPicPr>
          <p:cNvPr id="32"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4770907" y="2947569"/>
            <a:ext cx="609600" cy="609600"/>
          </a:xfrm>
          <a:prstGeom prst="rect">
            <a:avLst/>
          </a:prstGeom>
          <a:noFill/>
        </p:spPr>
      </p:pic>
      <p:pic>
        <p:nvPicPr>
          <p:cNvPr id="34"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4365606" y="2947569"/>
            <a:ext cx="609600" cy="609600"/>
          </a:xfrm>
          <a:prstGeom prst="rect">
            <a:avLst/>
          </a:prstGeom>
          <a:noFill/>
        </p:spPr>
      </p:pic>
      <p:pic>
        <p:nvPicPr>
          <p:cNvPr id="35"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3970250" y="2947569"/>
            <a:ext cx="609600" cy="609600"/>
          </a:xfrm>
          <a:prstGeom prst="rect">
            <a:avLst/>
          </a:prstGeom>
          <a:noFill/>
        </p:spPr>
      </p:pic>
      <p:pic>
        <p:nvPicPr>
          <p:cNvPr id="36"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3573914" y="2947569"/>
            <a:ext cx="609600" cy="609600"/>
          </a:xfrm>
          <a:prstGeom prst="rect">
            <a:avLst/>
          </a:prstGeom>
          <a:noFill/>
        </p:spPr>
      </p:pic>
      <p:pic>
        <p:nvPicPr>
          <p:cNvPr id="37"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3213693" y="2947569"/>
            <a:ext cx="609600" cy="609600"/>
          </a:xfrm>
          <a:prstGeom prst="rect">
            <a:avLst/>
          </a:prstGeom>
          <a:noFill/>
        </p:spPr>
      </p:pic>
      <p:pic>
        <p:nvPicPr>
          <p:cNvPr id="38"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2805649" y="2946197"/>
            <a:ext cx="609600" cy="609600"/>
          </a:xfrm>
          <a:prstGeom prst="rect">
            <a:avLst/>
          </a:prstGeom>
          <a:noFill/>
        </p:spPr>
      </p:pic>
      <p:pic>
        <p:nvPicPr>
          <p:cNvPr id="39" name="Picture 4" descr="https://lessonpix.com/drawings/27620/100x100/Counting+Cube.png"/>
          <p:cNvPicPr>
            <a:picLocks noChangeAspect="1" noChangeArrowheads="1"/>
          </p:cNvPicPr>
          <p:nvPr/>
        </p:nvPicPr>
        <p:blipFill>
          <a:blip r:embed="rId4" cstate="print"/>
          <a:srcRect/>
          <a:stretch>
            <a:fillRect/>
          </a:stretch>
        </p:blipFill>
        <p:spPr bwMode="auto">
          <a:xfrm rot="16426981">
            <a:off x="2407337" y="2944825"/>
            <a:ext cx="609600" cy="609600"/>
          </a:xfrm>
          <a:prstGeom prst="rect">
            <a:avLst/>
          </a:prstGeom>
          <a:noFill/>
        </p:spPr>
      </p:pic>
      <p:pic>
        <p:nvPicPr>
          <p:cNvPr id="52226" name="Picture 2" descr="http://images.clipartpanda.com/clipart-train-train_cu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6203" y="5105400"/>
            <a:ext cx="6230222" cy="153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7240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5</a:t>
            </a:r>
          </a:p>
          <a:p>
            <a:pPr algn="ctr"/>
            <a:r>
              <a:rPr lang="en-US" sz="1400" dirty="0"/>
              <a:t>Fluency</a:t>
            </a:r>
          </a:p>
        </p:txBody>
      </p:sp>
      <p:sp>
        <p:nvSpPr>
          <p:cNvPr id="17" name="TextBox 16"/>
          <p:cNvSpPr txBox="1"/>
          <p:nvPr/>
        </p:nvSpPr>
        <p:spPr>
          <a:xfrm>
            <a:off x="865497" y="620278"/>
            <a:ext cx="7467598" cy="523220"/>
          </a:xfrm>
          <a:prstGeom prst="rect">
            <a:avLst/>
          </a:prstGeom>
          <a:noFill/>
        </p:spPr>
        <p:txBody>
          <a:bodyPr wrap="square" rtlCol="0">
            <a:spAutoFit/>
          </a:bodyPr>
          <a:lstStyle/>
          <a:p>
            <a:pPr algn="ctr"/>
            <a:r>
              <a:rPr lang="en-US" sz="2800" b="1" dirty="0"/>
              <a:t> Finish Line</a:t>
            </a:r>
            <a:endParaRPr lang="en-US" sz="8000" b="1" dirty="0"/>
          </a:p>
        </p:txBody>
      </p:sp>
      <p:sp>
        <p:nvSpPr>
          <p:cNvPr id="14" name="TextBox 13"/>
          <p:cNvSpPr txBox="1"/>
          <p:nvPr/>
        </p:nvSpPr>
        <p:spPr>
          <a:xfrm>
            <a:off x="460375" y="1080651"/>
            <a:ext cx="8150225" cy="1569660"/>
          </a:xfrm>
          <a:prstGeom prst="rect">
            <a:avLst/>
          </a:prstGeom>
          <a:noFill/>
        </p:spPr>
        <p:txBody>
          <a:bodyPr wrap="square" rtlCol="0">
            <a:spAutoFit/>
          </a:bodyPr>
          <a:lstStyle/>
          <a:p>
            <a:pPr algn="ctr"/>
            <a:r>
              <a:rPr lang="en-US" sz="1600" b="1" dirty="0">
                <a:solidFill>
                  <a:srgbClr val="0000FF"/>
                </a:solidFill>
              </a:rPr>
              <a:t>Now, break apart your cubes so none are connected.  This time, I want you to pretend that they are little people running in a race.  The start line is the end of your personal white board.  The finish line is the opposite side of your board.  Now, make your people run until I say stop….”STOP!”  The race is over.  Get out your marker.  Listen carefully.  Circle the first runner.  Make an X next to the tenth runner.  Underline the fifth runner.  Now, point and show your partner who is first, second, and so on.</a:t>
            </a:r>
          </a:p>
        </p:txBody>
      </p:sp>
      <p:pic>
        <p:nvPicPr>
          <p:cNvPr id="28"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5731311" y="4738665"/>
            <a:ext cx="609600" cy="609600"/>
          </a:xfrm>
          <a:prstGeom prst="rect">
            <a:avLst/>
          </a:prstGeom>
          <a:noFill/>
        </p:spPr>
      </p:pic>
      <p:pic>
        <p:nvPicPr>
          <p:cNvPr id="30"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4380704" y="3932607"/>
            <a:ext cx="609600" cy="609600"/>
          </a:xfrm>
          <a:prstGeom prst="rect">
            <a:avLst/>
          </a:prstGeom>
          <a:noFill/>
        </p:spPr>
      </p:pic>
      <p:pic>
        <p:nvPicPr>
          <p:cNvPr id="31"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6609954" y="3852412"/>
            <a:ext cx="609600" cy="609600"/>
          </a:xfrm>
          <a:prstGeom prst="rect">
            <a:avLst/>
          </a:prstGeom>
          <a:noFill/>
        </p:spPr>
      </p:pic>
      <p:pic>
        <p:nvPicPr>
          <p:cNvPr id="32"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5353441" y="2961024"/>
            <a:ext cx="609600" cy="609600"/>
          </a:xfrm>
          <a:prstGeom prst="rect">
            <a:avLst/>
          </a:prstGeom>
          <a:noFill/>
        </p:spPr>
      </p:pic>
      <p:pic>
        <p:nvPicPr>
          <p:cNvPr id="34"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1900360" y="2917571"/>
            <a:ext cx="609600" cy="609600"/>
          </a:xfrm>
          <a:prstGeom prst="rect">
            <a:avLst/>
          </a:prstGeom>
          <a:noFill/>
        </p:spPr>
      </p:pic>
      <p:pic>
        <p:nvPicPr>
          <p:cNvPr id="35"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7258445" y="2814218"/>
            <a:ext cx="609600" cy="609600"/>
          </a:xfrm>
          <a:prstGeom prst="rect">
            <a:avLst/>
          </a:prstGeom>
          <a:noFill/>
        </p:spPr>
      </p:pic>
      <p:pic>
        <p:nvPicPr>
          <p:cNvPr id="36"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3925887" y="5090504"/>
            <a:ext cx="609600" cy="609600"/>
          </a:xfrm>
          <a:prstGeom prst="rect">
            <a:avLst/>
          </a:prstGeom>
          <a:noFill/>
        </p:spPr>
      </p:pic>
      <p:pic>
        <p:nvPicPr>
          <p:cNvPr id="37"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3241056" y="3222371"/>
            <a:ext cx="609600" cy="609600"/>
          </a:xfrm>
          <a:prstGeom prst="rect">
            <a:avLst/>
          </a:prstGeom>
          <a:noFill/>
        </p:spPr>
      </p:pic>
      <p:pic>
        <p:nvPicPr>
          <p:cNvPr id="38"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2390357" y="4551427"/>
            <a:ext cx="609600" cy="609600"/>
          </a:xfrm>
          <a:prstGeom prst="rect">
            <a:avLst/>
          </a:prstGeom>
          <a:noFill/>
        </p:spPr>
      </p:pic>
      <p:pic>
        <p:nvPicPr>
          <p:cNvPr id="39"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1035896" y="3767777"/>
            <a:ext cx="609600" cy="609600"/>
          </a:xfrm>
          <a:prstGeom prst="rect">
            <a:avLst/>
          </a:prstGeom>
          <a:noFill/>
        </p:spPr>
      </p:pic>
      <p:pic>
        <p:nvPicPr>
          <p:cNvPr id="51202" name="Picture 2" descr="http://graph.cliparter.net/cliparts/2014/11/2068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4958830"/>
            <a:ext cx="1845092" cy="1603553"/>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lessonpix.com/drawings/33975/90x85/Start+Li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723" y="5007928"/>
            <a:ext cx="1888077" cy="149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5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4647426"/>
          </a:xfrm>
          <a:prstGeom prst="rect">
            <a:avLst/>
          </a:prstGeom>
          <a:noFill/>
        </p:spPr>
        <p:txBody>
          <a:bodyPr wrap="square" rtlCol="0">
            <a:spAutoFit/>
          </a:bodyPr>
          <a:lstStyle/>
          <a:p>
            <a:pPr algn="ctr"/>
            <a:r>
              <a:rPr lang="en-US" sz="3600" b="1" dirty="0">
                <a:solidFill>
                  <a:srgbClr val="0000FF"/>
                </a:solidFill>
              </a:rPr>
              <a:t>Listen to my directions.</a:t>
            </a:r>
          </a:p>
          <a:p>
            <a:pPr algn="ctr"/>
            <a:endParaRPr lang="en-US" sz="3600" b="1" dirty="0">
              <a:solidFill>
                <a:srgbClr val="0000FF"/>
              </a:solidFill>
            </a:endParaRPr>
          </a:p>
          <a:p>
            <a:pPr marL="571500" indent="-571500">
              <a:buFont typeface="Arial" panose="020B0604020202020204" pitchFamily="34" charset="0"/>
              <a:buChar char="•"/>
            </a:pPr>
            <a:r>
              <a:rPr lang="en-US" sz="3200" b="1" u="sng" dirty="0"/>
              <a:t>First</a:t>
            </a:r>
            <a:r>
              <a:rPr lang="en-US" sz="3200" b="1" dirty="0"/>
              <a:t>, stand up.</a:t>
            </a:r>
          </a:p>
          <a:p>
            <a:pPr marL="571500" indent="-571500">
              <a:buFont typeface="Arial" panose="020B0604020202020204" pitchFamily="34" charset="0"/>
              <a:buChar char="•"/>
            </a:pPr>
            <a:r>
              <a:rPr lang="en-US" sz="3200" b="1" u="sng" dirty="0"/>
              <a:t>Second</a:t>
            </a:r>
            <a:r>
              <a:rPr lang="en-US" sz="3200" b="1" dirty="0"/>
              <a:t>, put your hands on your shoulders.</a:t>
            </a:r>
          </a:p>
          <a:p>
            <a:pPr marL="571500" indent="-571500">
              <a:buFont typeface="Arial" panose="020B0604020202020204" pitchFamily="34" charset="0"/>
              <a:buChar char="•"/>
            </a:pPr>
            <a:endParaRPr lang="en-US" sz="3200" b="1" dirty="0"/>
          </a:p>
          <a:p>
            <a:endParaRPr lang="en-US" sz="3200" b="1" dirty="0"/>
          </a:p>
          <a:p>
            <a:pPr algn="ctr"/>
            <a:endParaRPr lang="en-US" sz="3600" b="1" dirty="0">
              <a:solidFill>
                <a:srgbClr val="FF0000"/>
              </a:solidFill>
            </a:endParaRPr>
          </a:p>
          <a:p>
            <a:pPr algn="ctr"/>
            <a:endParaRPr lang="en-US" sz="3600" b="1" dirty="0">
              <a:solidFill>
                <a:srgbClr val="009900"/>
              </a:solidFill>
            </a:endParaRP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2822574" y="3163534"/>
            <a:ext cx="2524125" cy="3426532"/>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dirty="0"/>
              <a:t>Module 6, Lesson 5</a:t>
            </a:r>
          </a:p>
        </p:txBody>
      </p:sp>
      <p:sp>
        <p:nvSpPr>
          <p:cNvPr id="16" name="TextBox 15"/>
          <p:cNvSpPr txBox="1"/>
          <p:nvPr/>
        </p:nvSpPr>
        <p:spPr>
          <a:xfrm>
            <a:off x="460375" y="1049923"/>
            <a:ext cx="8074025" cy="4339650"/>
          </a:xfrm>
          <a:prstGeom prst="rect">
            <a:avLst/>
          </a:prstGeom>
          <a:noFill/>
        </p:spPr>
        <p:txBody>
          <a:bodyPr wrap="square" rtlCol="0">
            <a:spAutoFit/>
          </a:bodyPr>
          <a:lstStyle/>
          <a:p>
            <a:pPr algn="ctr"/>
            <a:r>
              <a:rPr lang="en-US" sz="2800" b="1" dirty="0"/>
              <a:t>Listen carefully to my instructions.  You are </a:t>
            </a:r>
          </a:p>
          <a:p>
            <a:pPr algn="ctr"/>
            <a:r>
              <a:rPr lang="en-US" sz="2800" b="1" dirty="0"/>
              <a:t>going to draw a house!</a:t>
            </a:r>
          </a:p>
          <a:p>
            <a:pPr algn="ctr"/>
            <a:endParaRPr lang="en-US" sz="1200" b="1" dirty="0"/>
          </a:p>
          <a:p>
            <a:pPr marL="457200" indent="-457200">
              <a:buFont typeface="Arial" panose="020B0604020202020204" pitchFamily="34" charset="0"/>
              <a:buChar char="•"/>
            </a:pPr>
            <a:r>
              <a:rPr lang="en-US" sz="2000" b="1" dirty="0"/>
              <a:t>First, draw a square to make the big part of your house.</a:t>
            </a:r>
          </a:p>
          <a:p>
            <a:pPr marL="457200" indent="-457200">
              <a:buFont typeface="Arial" panose="020B0604020202020204" pitchFamily="34" charset="0"/>
              <a:buChar char="•"/>
            </a:pPr>
            <a:r>
              <a:rPr lang="en-US" sz="2000" b="1" dirty="0"/>
              <a:t>Second, use a triangle to make a roof.</a:t>
            </a:r>
          </a:p>
          <a:p>
            <a:pPr marL="457200" indent="-457200">
              <a:buFont typeface="Arial" panose="020B0604020202020204" pitchFamily="34" charset="0"/>
              <a:buChar char="•"/>
            </a:pPr>
            <a:r>
              <a:rPr lang="en-US" sz="2000" b="1" dirty="0"/>
              <a:t>Third, use a shape of your choice for a door.</a:t>
            </a:r>
          </a:p>
          <a:p>
            <a:pPr marL="457200" indent="-457200">
              <a:buFont typeface="Arial" panose="020B0604020202020204" pitchFamily="34" charset="0"/>
              <a:buChar char="•"/>
            </a:pPr>
            <a:r>
              <a:rPr lang="en-US" sz="2000" b="1" dirty="0"/>
              <a:t>Fourth, find somewhere in your picture where you can use two more squares or rectangles.</a:t>
            </a:r>
          </a:p>
          <a:p>
            <a:pPr marL="457200" indent="-457200">
              <a:buFont typeface="Arial" panose="020B0604020202020204" pitchFamily="34" charset="0"/>
              <a:buChar char="•"/>
            </a:pPr>
            <a:r>
              <a:rPr lang="en-US" sz="2000" b="1" dirty="0"/>
              <a:t>Fifth, use a circle somewhere in your scene.</a:t>
            </a:r>
          </a:p>
          <a:p>
            <a:pPr marL="457200" indent="-457200">
              <a:buFont typeface="Arial" panose="020B0604020202020204" pitchFamily="34" charset="0"/>
              <a:buChar char="•"/>
            </a:pPr>
            <a:r>
              <a:rPr lang="en-US" sz="2000" b="1" dirty="0"/>
              <a:t>Sixth, find a place where you could draw a hexagon in your scene.</a:t>
            </a:r>
          </a:p>
          <a:p>
            <a:pPr algn="ctr"/>
            <a:endParaRPr lang="en-US" sz="2000" b="1" dirty="0"/>
          </a:p>
          <a:p>
            <a:pPr algn="ctr"/>
            <a:r>
              <a:rPr lang="en-US" sz="2400" b="1" dirty="0">
                <a:solidFill>
                  <a:srgbClr val="FF0000"/>
                </a:solidFill>
              </a:rPr>
              <a:t>Now, take another minute to finish your scene with more shapes and details.  Don’t forget to draw yourself!</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9154" name="Picture 2" descr="http://www.downloadclipart.net/medium/8514-blue-house-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021262"/>
            <a:ext cx="1295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http://images.clipartpanda.com/clipart-house-11949855741697952186small_house_01.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580256" y="5089524"/>
            <a:ext cx="1333500" cy="160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044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829710"/>
            <a:ext cx="7620000" cy="954107"/>
          </a:xfrm>
          <a:prstGeom prst="rect">
            <a:avLst/>
          </a:prstGeom>
          <a:noFill/>
        </p:spPr>
        <p:txBody>
          <a:bodyPr wrap="square" rtlCol="0">
            <a:spAutoFit/>
          </a:bodyPr>
          <a:lstStyle/>
          <a:p>
            <a:pPr algn="ctr"/>
            <a:r>
              <a:rPr lang="en-US" sz="2800" b="1" dirty="0">
                <a:solidFill>
                  <a:srgbClr val="0000FF"/>
                </a:solidFill>
              </a:rPr>
              <a:t>Find two squares in your pattern block box.</a:t>
            </a:r>
          </a:p>
          <a:p>
            <a:pPr algn="ctr"/>
            <a:r>
              <a:rPr lang="en-US" sz="2800" b="1" dirty="0">
                <a:solidFill>
                  <a:srgbClr val="0000FF"/>
                </a:solidFill>
              </a:rPr>
              <a:t>How do you know they are squares?</a:t>
            </a:r>
            <a:endParaRPr lang="en-US" sz="2000" b="1" dirty="0">
              <a:solidFill>
                <a:srgbClr val="FF00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78"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41192"/>
            <a:ext cx="1066800" cy="10668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41192"/>
            <a:ext cx="1066800" cy="10668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50180" name="Picture 4" descr="http://www.clipartbest.com/cliparts/9T4/zr6/9T4zr6gb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30" y="3376191"/>
            <a:ext cx="2100470" cy="343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66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wipe(down)">
                                      <p:cBhvr>
                                        <p:cTn id="7" dur="580">
                                          <p:stCondLst>
                                            <p:cond delay="0"/>
                                          </p:stCondLst>
                                        </p:cTn>
                                        <p:tgtEl>
                                          <p:spTgt spid="50178"/>
                                        </p:tgtEl>
                                      </p:cBhvr>
                                    </p:animEffect>
                                    <p:anim calcmode="lin" valueType="num">
                                      <p:cBhvr>
                                        <p:cTn id="8" dur="1822" tmFilter="0,0; 0.14,0.36; 0.43,0.73; 0.71,0.91; 1.0,1.0">
                                          <p:stCondLst>
                                            <p:cond delay="0"/>
                                          </p:stCondLst>
                                        </p:cTn>
                                        <p:tgtEl>
                                          <p:spTgt spid="5017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17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17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17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178"/>
                                        </p:tgtEl>
                                        <p:attrNameLst>
                                          <p:attrName>ppt_y</p:attrName>
                                        </p:attrNameLst>
                                      </p:cBhvr>
                                      <p:tavLst>
                                        <p:tav tm="0" fmla="#ppt_y-sin(pi*$)/81">
                                          <p:val>
                                            <p:fltVal val="0"/>
                                          </p:val>
                                        </p:tav>
                                        <p:tav tm="100000">
                                          <p:val>
                                            <p:fltVal val="1"/>
                                          </p:val>
                                        </p:tav>
                                      </p:tavLst>
                                    </p:anim>
                                    <p:animScale>
                                      <p:cBhvr>
                                        <p:cTn id="13" dur="26">
                                          <p:stCondLst>
                                            <p:cond delay="650"/>
                                          </p:stCondLst>
                                        </p:cTn>
                                        <p:tgtEl>
                                          <p:spTgt spid="50178"/>
                                        </p:tgtEl>
                                      </p:cBhvr>
                                      <p:to x="100000" y="60000"/>
                                    </p:animScale>
                                    <p:animScale>
                                      <p:cBhvr>
                                        <p:cTn id="14" dur="166" decel="50000">
                                          <p:stCondLst>
                                            <p:cond delay="676"/>
                                          </p:stCondLst>
                                        </p:cTn>
                                        <p:tgtEl>
                                          <p:spTgt spid="50178"/>
                                        </p:tgtEl>
                                      </p:cBhvr>
                                      <p:to x="100000" y="100000"/>
                                    </p:animScale>
                                    <p:animScale>
                                      <p:cBhvr>
                                        <p:cTn id="15" dur="26">
                                          <p:stCondLst>
                                            <p:cond delay="1312"/>
                                          </p:stCondLst>
                                        </p:cTn>
                                        <p:tgtEl>
                                          <p:spTgt spid="50178"/>
                                        </p:tgtEl>
                                      </p:cBhvr>
                                      <p:to x="100000" y="80000"/>
                                    </p:animScale>
                                    <p:animScale>
                                      <p:cBhvr>
                                        <p:cTn id="16" dur="166" decel="50000">
                                          <p:stCondLst>
                                            <p:cond delay="1338"/>
                                          </p:stCondLst>
                                        </p:cTn>
                                        <p:tgtEl>
                                          <p:spTgt spid="50178"/>
                                        </p:tgtEl>
                                      </p:cBhvr>
                                      <p:to x="100000" y="100000"/>
                                    </p:animScale>
                                    <p:animScale>
                                      <p:cBhvr>
                                        <p:cTn id="17" dur="26">
                                          <p:stCondLst>
                                            <p:cond delay="1642"/>
                                          </p:stCondLst>
                                        </p:cTn>
                                        <p:tgtEl>
                                          <p:spTgt spid="50178"/>
                                        </p:tgtEl>
                                      </p:cBhvr>
                                      <p:to x="100000" y="90000"/>
                                    </p:animScale>
                                    <p:animScale>
                                      <p:cBhvr>
                                        <p:cTn id="18" dur="166" decel="50000">
                                          <p:stCondLst>
                                            <p:cond delay="1668"/>
                                          </p:stCondLst>
                                        </p:cTn>
                                        <p:tgtEl>
                                          <p:spTgt spid="50178"/>
                                        </p:tgtEl>
                                      </p:cBhvr>
                                      <p:to x="100000" y="100000"/>
                                    </p:animScale>
                                    <p:animScale>
                                      <p:cBhvr>
                                        <p:cTn id="19" dur="26">
                                          <p:stCondLst>
                                            <p:cond delay="1808"/>
                                          </p:stCondLst>
                                        </p:cTn>
                                        <p:tgtEl>
                                          <p:spTgt spid="50178"/>
                                        </p:tgtEl>
                                      </p:cBhvr>
                                      <p:to x="100000" y="95000"/>
                                    </p:animScale>
                                    <p:animScale>
                                      <p:cBhvr>
                                        <p:cTn id="20" dur="166" decel="50000">
                                          <p:stCondLst>
                                            <p:cond delay="1834"/>
                                          </p:stCondLst>
                                        </p:cTn>
                                        <p:tgtEl>
                                          <p:spTgt spid="5017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829710"/>
            <a:ext cx="7620000" cy="1384995"/>
          </a:xfrm>
          <a:prstGeom prst="rect">
            <a:avLst/>
          </a:prstGeom>
          <a:noFill/>
        </p:spPr>
        <p:txBody>
          <a:bodyPr wrap="square" rtlCol="0">
            <a:spAutoFit/>
          </a:bodyPr>
          <a:lstStyle/>
          <a:p>
            <a:pPr algn="ctr"/>
            <a:r>
              <a:rPr lang="en-US" sz="2800" b="1" dirty="0">
                <a:solidFill>
                  <a:srgbClr val="009900"/>
                </a:solidFill>
              </a:rPr>
              <a:t>Place the squares on your personal white board.  See if you can make a different rectangle from your squares.</a:t>
            </a:r>
            <a:endParaRPr lang="en-US" sz="2000" b="1" dirty="0">
              <a:solidFill>
                <a:srgbClr val="0099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78"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892015"/>
            <a:ext cx="1066800" cy="10668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92015"/>
            <a:ext cx="1066800" cy="10668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8565" y="860346"/>
            <a:ext cx="7620000" cy="954107"/>
          </a:xfrm>
          <a:prstGeom prst="rect">
            <a:avLst/>
          </a:prstGeom>
          <a:noFill/>
        </p:spPr>
        <p:txBody>
          <a:bodyPr wrap="square" rtlCol="0">
            <a:spAutoFit/>
          </a:bodyPr>
          <a:lstStyle/>
          <a:p>
            <a:pPr algn="ctr"/>
            <a:r>
              <a:rPr lang="en-US" sz="2800" b="1" dirty="0">
                <a:solidFill>
                  <a:srgbClr val="0000FF"/>
                </a:solidFill>
              </a:rPr>
              <a:t>Hold your pattern blocks down and trace your new shape with your marker.</a:t>
            </a:r>
            <a:endParaRPr lang="en-US" sz="2000" b="1" dirty="0">
              <a:solidFill>
                <a:srgbClr val="0000FF"/>
              </a:solidFill>
            </a:endParaRPr>
          </a:p>
        </p:txBody>
      </p:sp>
      <p:sp>
        <p:nvSpPr>
          <p:cNvPr id="13" name="TextBox 12"/>
          <p:cNvSpPr txBox="1"/>
          <p:nvPr/>
        </p:nvSpPr>
        <p:spPr>
          <a:xfrm>
            <a:off x="745435" y="779812"/>
            <a:ext cx="7620000" cy="1384995"/>
          </a:xfrm>
          <a:prstGeom prst="rect">
            <a:avLst/>
          </a:prstGeom>
          <a:noFill/>
        </p:spPr>
        <p:txBody>
          <a:bodyPr wrap="square" rtlCol="0">
            <a:spAutoFit/>
          </a:bodyPr>
          <a:lstStyle/>
          <a:p>
            <a:pPr algn="ctr"/>
            <a:r>
              <a:rPr lang="en-US" sz="2800" b="1" dirty="0">
                <a:solidFill>
                  <a:srgbClr val="FF0000"/>
                </a:solidFill>
              </a:rPr>
              <a:t>Put your squares back inside your new shape outline.  I wonder what would happen if we added another square?  Try it and see!</a:t>
            </a:r>
            <a:endParaRPr lang="en-US" sz="2000" b="1" dirty="0">
              <a:solidFill>
                <a:srgbClr val="FF0000"/>
              </a:solidFill>
            </a:endParaRPr>
          </a:p>
        </p:txBody>
      </p:sp>
      <p:pic>
        <p:nvPicPr>
          <p:cNvPr id="15"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765" y="3958817"/>
            <a:ext cx="1066800" cy="10668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410" y="2892015"/>
            <a:ext cx="1066800" cy="10668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318" y="3952191"/>
            <a:ext cx="1066800" cy="10668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ages.clipartpanda.com/marker-clipart-black-and-white-green-dry-erase-marker-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410" y="1972492"/>
            <a:ext cx="1080190" cy="16945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NBQnvWoF34o/VNlNDYRYL0I/AAAAAAAADII/vU_g9c1pfos/s1600/love+math+bk1+(c)+Melonheadz+Illustrating+LLC+2014+colo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002" y="3500925"/>
            <a:ext cx="1637616" cy="30361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47700" y="962038"/>
            <a:ext cx="7620000" cy="954107"/>
          </a:xfrm>
          <a:prstGeom prst="rect">
            <a:avLst/>
          </a:prstGeom>
          <a:noFill/>
        </p:spPr>
        <p:txBody>
          <a:bodyPr wrap="square" rtlCol="0">
            <a:spAutoFit/>
          </a:bodyPr>
          <a:lstStyle/>
          <a:p>
            <a:pPr algn="ctr"/>
            <a:r>
              <a:rPr lang="en-US" sz="2800" b="1" dirty="0">
                <a:solidFill>
                  <a:srgbClr val="0000FF"/>
                </a:solidFill>
              </a:rPr>
              <a:t>Take out one more square.  Can you use the four small squares to make a larger square?</a:t>
            </a:r>
            <a:endParaRPr lang="en-US" sz="2000" b="1" dirty="0">
              <a:solidFill>
                <a:srgbClr val="0000FF"/>
              </a:solidFill>
            </a:endParaRPr>
          </a:p>
        </p:txBody>
      </p:sp>
      <p:pic>
        <p:nvPicPr>
          <p:cNvPr id="20"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870" y="3958817"/>
            <a:ext cx="1066800" cy="106680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0587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wipe(down)">
                                      <p:cBhvr>
                                        <p:cTn id="7" dur="580">
                                          <p:stCondLst>
                                            <p:cond delay="0"/>
                                          </p:stCondLst>
                                        </p:cTn>
                                        <p:tgtEl>
                                          <p:spTgt spid="50178"/>
                                        </p:tgtEl>
                                      </p:cBhvr>
                                    </p:animEffect>
                                    <p:anim calcmode="lin" valueType="num">
                                      <p:cBhvr>
                                        <p:cTn id="8" dur="1822" tmFilter="0,0; 0.14,0.36; 0.43,0.73; 0.71,0.91; 1.0,1.0">
                                          <p:stCondLst>
                                            <p:cond delay="0"/>
                                          </p:stCondLst>
                                        </p:cTn>
                                        <p:tgtEl>
                                          <p:spTgt spid="5017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17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17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17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178"/>
                                        </p:tgtEl>
                                        <p:attrNameLst>
                                          <p:attrName>ppt_y</p:attrName>
                                        </p:attrNameLst>
                                      </p:cBhvr>
                                      <p:tavLst>
                                        <p:tav tm="0" fmla="#ppt_y-sin(pi*$)/81">
                                          <p:val>
                                            <p:fltVal val="0"/>
                                          </p:val>
                                        </p:tav>
                                        <p:tav tm="100000">
                                          <p:val>
                                            <p:fltVal val="1"/>
                                          </p:val>
                                        </p:tav>
                                      </p:tavLst>
                                    </p:anim>
                                    <p:animScale>
                                      <p:cBhvr>
                                        <p:cTn id="13" dur="26">
                                          <p:stCondLst>
                                            <p:cond delay="650"/>
                                          </p:stCondLst>
                                        </p:cTn>
                                        <p:tgtEl>
                                          <p:spTgt spid="50178"/>
                                        </p:tgtEl>
                                      </p:cBhvr>
                                      <p:to x="100000" y="60000"/>
                                    </p:animScale>
                                    <p:animScale>
                                      <p:cBhvr>
                                        <p:cTn id="14" dur="166" decel="50000">
                                          <p:stCondLst>
                                            <p:cond delay="676"/>
                                          </p:stCondLst>
                                        </p:cTn>
                                        <p:tgtEl>
                                          <p:spTgt spid="50178"/>
                                        </p:tgtEl>
                                      </p:cBhvr>
                                      <p:to x="100000" y="100000"/>
                                    </p:animScale>
                                    <p:animScale>
                                      <p:cBhvr>
                                        <p:cTn id="15" dur="26">
                                          <p:stCondLst>
                                            <p:cond delay="1312"/>
                                          </p:stCondLst>
                                        </p:cTn>
                                        <p:tgtEl>
                                          <p:spTgt spid="50178"/>
                                        </p:tgtEl>
                                      </p:cBhvr>
                                      <p:to x="100000" y="80000"/>
                                    </p:animScale>
                                    <p:animScale>
                                      <p:cBhvr>
                                        <p:cTn id="16" dur="166" decel="50000">
                                          <p:stCondLst>
                                            <p:cond delay="1338"/>
                                          </p:stCondLst>
                                        </p:cTn>
                                        <p:tgtEl>
                                          <p:spTgt spid="50178"/>
                                        </p:tgtEl>
                                      </p:cBhvr>
                                      <p:to x="100000" y="100000"/>
                                    </p:animScale>
                                    <p:animScale>
                                      <p:cBhvr>
                                        <p:cTn id="17" dur="26">
                                          <p:stCondLst>
                                            <p:cond delay="1642"/>
                                          </p:stCondLst>
                                        </p:cTn>
                                        <p:tgtEl>
                                          <p:spTgt spid="50178"/>
                                        </p:tgtEl>
                                      </p:cBhvr>
                                      <p:to x="100000" y="90000"/>
                                    </p:animScale>
                                    <p:animScale>
                                      <p:cBhvr>
                                        <p:cTn id="18" dur="166" decel="50000">
                                          <p:stCondLst>
                                            <p:cond delay="1668"/>
                                          </p:stCondLst>
                                        </p:cTn>
                                        <p:tgtEl>
                                          <p:spTgt spid="50178"/>
                                        </p:tgtEl>
                                      </p:cBhvr>
                                      <p:to x="100000" y="100000"/>
                                    </p:animScale>
                                    <p:animScale>
                                      <p:cBhvr>
                                        <p:cTn id="19" dur="26">
                                          <p:stCondLst>
                                            <p:cond delay="1808"/>
                                          </p:stCondLst>
                                        </p:cTn>
                                        <p:tgtEl>
                                          <p:spTgt spid="50178"/>
                                        </p:tgtEl>
                                      </p:cBhvr>
                                      <p:to x="100000" y="95000"/>
                                    </p:animScale>
                                    <p:animScale>
                                      <p:cBhvr>
                                        <p:cTn id="20" dur="166" decel="50000">
                                          <p:stCondLst>
                                            <p:cond delay="1834"/>
                                          </p:stCondLst>
                                        </p:cTn>
                                        <p:tgtEl>
                                          <p:spTgt spid="5017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1000"/>
                                        <p:tgtEl>
                                          <p:spTgt spid="1026"/>
                                        </p:tgtEl>
                                      </p:cBhvr>
                                    </p:animEffect>
                                    <p:anim calcmode="lin" valueType="num">
                                      <p:cBhvr>
                                        <p:cTn id="49" dur="1000" fill="hold"/>
                                        <p:tgtEl>
                                          <p:spTgt spid="1026"/>
                                        </p:tgtEl>
                                        <p:attrNameLst>
                                          <p:attrName>ppt_x</p:attrName>
                                        </p:attrNameLst>
                                      </p:cBhvr>
                                      <p:tavLst>
                                        <p:tav tm="0">
                                          <p:val>
                                            <p:strVal val="#ppt_x"/>
                                          </p:val>
                                        </p:tav>
                                        <p:tav tm="100000">
                                          <p:val>
                                            <p:strVal val="#ppt_x"/>
                                          </p:val>
                                        </p:tav>
                                      </p:tavLst>
                                    </p:anim>
                                    <p:anim calcmode="lin" valueType="num">
                                      <p:cBhvr>
                                        <p:cTn id="5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026"/>
                                        </p:tgtEl>
                                        <p:attrNameLst>
                                          <p:attrName>style.visibility</p:attrName>
                                        </p:attrNameLst>
                                      </p:cBhvr>
                                      <p:to>
                                        <p:strVal val="hidden"/>
                                      </p:to>
                                    </p:set>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2" presetClass="entr" presetSubtype="4"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fill="hold"/>
                                        <p:tgtEl>
                                          <p:spTgt spid="17"/>
                                        </p:tgtEl>
                                        <p:attrNameLst>
                                          <p:attrName>ppt_x</p:attrName>
                                        </p:attrNameLst>
                                      </p:cBhvr>
                                      <p:tavLst>
                                        <p:tav tm="0">
                                          <p:val>
                                            <p:strVal val="#ppt_x"/>
                                          </p:val>
                                        </p:tav>
                                        <p:tav tm="100000">
                                          <p:val>
                                            <p:strVal val="#ppt_x"/>
                                          </p:val>
                                        </p:tav>
                                      </p:tavLst>
                                    </p:anim>
                                    <p:anim calcmode="lin" valueType="num">
                                      <p:cBhvr additive="base">
                                        <p:cTn id="7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7"/>
                                        </p:tgtEl>
                                        <p:attrNameLst>
                                          <p:attrName>style.visibility</p:attrName>
                                        </p:attrNameLst>
                                      </p:cBhvr>
                                      <p:to>
                                        <p:strVal val="hidden"/>
                                      </p:to>
                                    </p:set>
                                  </p:childTnLst>
                                </p:cTn>
                              </p:par>
                              <p:par>
                                <p:cTn id="80" presetID="2" presetClass="entr" presetSubtype="4"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ppt_x"/>
                                          </p:val>
                                        </p:tav>
                                        <p:tav tm="100000">
                                          <p:val>
                                            <p:strVal val="#ppt_x"/>
                                          </p:val>
                                        </p:tav>
                                      </p:tavLst>
                                    </p:anim>
                                    <p:anim calcmode="lin" valueType="num">
                                      <p:cBhvr additive="base">
                                        <p:cTn id="8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13"/>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1000"/>
                                        <p:tgtEl>
                                          <p:spTgt spid="18"/>
                                        </p:tgtEl>
                                      </p:cBhvr>
                                    </p:animEffect>
                                    <p:anim calcmode="lin" valueType="num">
                                      <p:cBhvr>
                                        <p:cTn id="91" dur="1000" fill="hold"/>
                                        <p:tgtEl>
                                          <p:spTgt spid="18"/>
                                        </p:tgtEl>
                                        <p:attrNameLst>
                                          <p:attrName>ppt_x</p:attrName>
                                        </p:attrNameLst>
                                      </p:cBhvr>
                                      <p:tavLst>
                                        <p:tav tm="0">
                                          <p:val>
                                            <p:strVal val="#ppt_x"/>
                                          </p:val>
                                        </p:tav>
                                        <p:tav tm="100000">
                                          <p:val>
                                            <p:strVal val="#ppt_x"/>
                                          </p:val>
                                        </p:tav>
                                      </p:tavLst>
                                    </p:anim>
                                    <p:anim calcmode="lin" valueType="num">
                                      <p:cBhvr>
                                        <p:cTn id="9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1" grpId="1"/>
      <p:bldP spid="13" grpId="0"/>
      <p:bldP spid="13" grpId="1"/>
      <p:bldP spid="1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829710"/>
            <a:ext cx="7620000" cy="1200329"/>
          </a:xfrm>
          <a:prstGeom prst="rect">
            <a:avLst/>
          </a:prstGeom>
          <a:noFill/>
        </p:spPr>
        <p:txBody>
          <a:bodyPr wrap="square" rtlCol="0">
            <a:spAutoFit/>
          </a:bodyPr>
          <a:lstStyle/>
          <a:p>
            <a:pPr algn="ctr"/>
            <a:r>
              <a:rPr lang="en-US" sz="2400" b="1" dirty="0">
                <a:solidFill>
                  <a:srgbClr val="0000FF"/>
                </a:solidFill>
              </a:rPr>
              <a:t>Let’s try another one!  Take a square and a triangle out of your pattern block box.  On your board, find a way to put their sides together to make a new shape.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78" name="Picture 2" descr="http://lrt.ednet.ns.ca/PD/ict_projects/fractions/images/index_clip_image0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29000"/>
            <a:ext cx="1066800" cy="10668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consdb.com/icons/download/green/triangle-51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243840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0891" y="1061456"/>
            <a:ext cx="7620000" cy="461665"/>
          </a:xfrm>
          <a:prstGeom prst="rect">
            <a:avLst/>
          </a:prstGeom>
          <a:noFill/>
        </p:spPr>
        <p:txBody>
          <a:bodyPr wrap="square" rtlCol="0">
            <a:spAutoFit/>
          </a:bodyPr>
          <a:lstStyle/>
          <a:p>
            <a:pPr algn="ctr"/>
            <a:r>
              <a:rPr lang="en-US" sz="2400" b="1" dirty="0">
                <a:solidFill>
                  <a:srgbClr val="FF6600"/>
                </a:solidFill>
              </a:rPr>
              <a:t>Trace your pattern blocks to show your new shape.</a:t>
            </a:r>
          </a:p>
        </p:txBody>
      </p:sp>
      <p:pic>
        <p:nvPicPr>
          <p:cNvPr id="15" name="Picture 2" descr="http://images.clipartpanda.com/marker-clipart-black-and-white-green-dry-erase-marker-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2432177"/>
            <a:ext cx="1080190" cy="1694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naquagpto.com/wp-content/uploads/2012/03/I-love-school-Wiser-232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30" y="3785992"/>
            <a:ext cx="22098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7369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80">
                                          <p:stCondLst>
                                            <p:cond delay="0"/>
                                          </p:stCondLst>
                                        </p:cTn>
                                        <p:tgtEl>
                                          <p:spTgt spid="2052"/>
                                        </p:tgtEl>
                                      </p:cBhvr>
                                    </p:animEffect>
                                    <p:anim calcmode="lin" valueType="num">
                                      <p:cBhvr>
                                        <p:cTn id="8"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2"/>
                                        </p:tgtEl>
                                      </p:cBhvr>
                                      <p:to x="100000" y="60000"/>
                                    </p:animScale>
                                    <p:animScale>
                                      <p:cBhvr>
                                        <p:cTn id="14" dur="166" decel="50000">
                                          <p:stCondLst>
                                            <p:cond delay="676"/>
                                          </p:stCondLst>
                                        </p:cTn>
                                        <p:tgtEl>
                                          <p:spTgt spid="2052"/>
                                        </p:tgtEl>
                                      </p:cBhvr>
                                      <p:to x="100000" y="100000"/>
                                    </p:animScale>
                                    <p:animScale>
                                      <p:cBhvr>
                                        <p:cTn id="15" dur="26">
                                          <p:stCondLst>
                                            <p:cond delay="1312"/>
                                          </p:stCondLst>
                                        </p:cTn>
                                        <p:tgtEl>
                                          <p:spTgt spid="2052"/>
                                        </p:tgtEl>
                                      </p:cBhvr>
                                      <p:to x="100000" y="80000"/>
                                    </p:animScale>
                                    <p:animScale>
                                      <p:cBhvr>
                                        <p:cTn id="16" dur="166" decel="50000">
                                          <p:stCondLst>
                                            <p:cond delay="1338"/>
                                          </p:stCondLst>
                                        </p:cTn>
                                        <p:tgtEl>
                                          <p:spTgt spid="2052"/>
                                        </p:tgtEl>
                                      </p:cBhvr>
                                      <p:to x="100000" y="100000"/>
                                    </p:animScale>
                                    <p:animScale>
                                      <p:cBhvr>
                                        <p:cTn id="17" dur="26">
                                          <p:stCondLst>
                                            <p:cond delay="1642"/>
                                          </p:stCondLst>
                                        </p:cTn>
                                        <p:tgtEl>
                                          <p:spTgt spid="2052"/>
                                        </p:tgtEl>
                                      </p:cBhvr>
                                      <p:to x="100000" y="90000"/>
                                    </p:animScale>
                                    <p:animScale>
                                      <p:cBhvr>
                                        <p:cTn id="18" dur="166" decel="50000">
                                          <p:stCondLst>
                                            <p:cond delay="1668"/>
                                          </p:stCondLst>
                                        </p:cTn>
                                        <p:tgtEl>
                                          <p:spTgt spid="2052"/>
                                        </p:tgtEl>
                                      </p:cBhvr>
                                      <p:to x="100000" y="100000"/>
                                    </p:animScale>
                                    <p:animScale>
                                      <p:cBhvr>
                                        <p:cTn id="19" dur="26">
                                          <p:stCondLst>
                                            <p:cond delay="1808"/>
                                          </p:stCondLst>
                                        </p:cTn>
                                        <p:tgtEl>
                                          <p:spTgt spid="2052"/>
                                        </p:tgtEl>
                                      </p:cBhvr>
                                      <p:to x="100000" y="95000"/>
                                    </p:animScale>
                                    <p:animScale>
                                      <p:cBhvr>
                                        <p:cTn id="20" dur="166" decel="50000">
                                          <p:stCondLst>
                                            <p:cond delay="1834"/>
                                          </p:stCondLst>
                                        </p:cTn>
                                        <p:tgtEl>
                                          <p:spTgt spid="205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0178"/>
                                        </p:tgtEl>
                                        <p:attrNameLst>
                                          <p:attrName>style.visibility</p:attrName>
                                        </p:attrNameLst>
                                      </p:cBhvr>
                                      <p:to>
                                        <p:strVal val="visible"/>
                                      </p:to>
                                    </p:set>
                                    <p:animEffect transition="in" filter="wipe(down)">
                                      <p:cBhvr>
                                        <p:cTn id="23" dur="580">
                                          <p:stCondLst>
                                            <p:cond delay="0"/>
                                          </p:stCondLst>
                                        </p:cTn>
                                        <p:tgtEl>
                                          <p:spTgt spid="50178"/>
                                        </p:tgtEl>
                                      </p:cBhvr>
                                    </p:animEffect>
                                    <p:anim calcmode="lin" valueType="num">
                                      <p:cBhvr>
                                        <p:cTn id="24" dur="1822" tmFilter="0,0; 0.14,0.36; 0.43,0.73; 0.71,0.91; 1.0,1.0">
                                          <p:stCondLst>
                                            <p:cond delay="0"/>
                                          </p:stCondLst>
                                        </p:cTn>
                                        <p:tgtEl>
                                          <p:spTgt spid="5017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017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017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017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0178"/>
                                        </p:tgtEl>
                                        <p:attrNameLst>
                                          <p:attrName>ppt_y</p:attrName>
                                        </p:attrNameLst>
                                      </p:cBhvr>
                                      <p:tavLst>
                                        <p:tav tm="0" fmla="#ppt_y-sin(pi*$)/81">
                                          <p:val>
                                            <p:fltVal val="0"/>
                                          </p:val>
                                        </p:tav>
                                        <p:tav tm="100000">
                                          <p:val>
                                            <p:fltVal val="1"/>
                                          </p:val>
                                        </p:tav>
                                      </p:tavLst>
                                    </p:anim>
                                    <p:animScale>
                                      <p:cBhvr>
                                        <p:cTn id="29" dur="26">
                                          <p:stCondLst>
                                            <p:cond delay="650"/>
                                          </p:stCondLst>
                                        </p:cTn>
                                        <p:tgtEl>
                                          <p:spTgt spid="50178"/>
                                        </p:tgtEl>
                                      </p:cBhvr>
                                      <p:to x="100000" y="60000"/>
                                    </p:animScale>
                                    <p:animScale>
                                      <p:cBhvr>
                                        <p:cTn id="30" dur="166" decel="50000">
                                          <p:stCondLst>
                                            <p:cond delay="676"/>
                                          </p:stCondLst>
                                        </p:cTn>
                                        <p:tgtEl>
                                          <p:spTgt spid="50178"/>
                                        </p:tgtEl>
                                      </p:cBhvr>
                                      <p:to x="100000" y="100000"/>
                                    </p:animScale>
                                    <p:animScale>
                                      <p:cBhvr>
                                        <p:cTn id="31" dur="26">
                                          <p:stCondLst>
                                            <p:cond delay="1312"/>
                                          </p:stCondLst>
                                        </p:cTn>
                                        <p:tgtEl>
                                          <p:spTgt spid="50178"/>
                                        </p:tgtEl>
                                      </p:cBhvr>
                                      <p:to x="100000" y="80000"/>
                                    </p:animScale>
                                    <p:animScale>
                                      <p:cBhvr>
                                        <p:cTn id="32" dur="166" decel="50000">
                                          <p:stCondLst>
                                            <p:cond delay="1338"/>
                                          </p:stCondLst>
                                        </p:cTn>
                                        <p:tgtEl>
                                          <p:spTgt spid="50178"/>
                                        </p:tgtEl>
                                      </p:cBhvr>
                                      <p:to x="100000" y="100000"/>
                                    </p:animScale>
                                    <p:animScale>
                                      <p:cBhvr>
                                        <p:cTn id="33" dur="26">
                                          <p:stCondLst>
                                            <p:cond delay="1642"/>
                                          </p:stCondLst>
                                        </p:cTn>
                                        <p:tgtEl>
                                          <p:spTgt spid="50178"/>
                                        </p:tgtEl>
                                      </p:cBhvr>
                                      <p:to x="100000" y="90000"/>
                                    </p:animScale>
                                    <p:animScale>
                                      <p:cBhvr>
                                        <p:cTn id="34" dur="166" decel="50000">
                                          <p:stCondLst>
                                            <p:cond delay="1668"/>
                                          </p:stCondLst>
                                        </p:cTn>
                                        <p:tgtEl>
                                          <p:spTgt spid="50178"/>
                                        </p:tgtEl>
                                      </p:cBhvr>
                                      <p:to x="100000" y="100000"/>
                                    </p:animScale>
                                    <p:animScale>
                                      <p:cBhvr>
                                        <p:cTn id="35" dur="26">
                                          <p:stCondLst>
                                            <p:cond delay="1808"/>
                                          </p:stCondLst>
                                        </p:cTn>
                                        <p:tgtEl>
                                          <p:spTgt spid="50178"/>
                                        </p:tgtEl>
                                      </p:cBhvr>
                                      <p:to x="100000" y="95000"/>
                                    </p:animScale>
                                    <p:animScale>
                                      <p:cBhvr>
                                        <p:cTn id="36" dur="166" decel="50000">
                                          <p:stCondLst>
                                            <p:cond delay="1834"/>
                                          </p:stCondLst>
                                        </p:cTn>
                                        <p:tgtEl>
                                          <p:spTgt spid="5017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70042" y="853127"/>
            <a:ext cx="7200900" cy="3416320"/>
          </a:xfrm>
          <a:prstGeom prst="rect">
            <a:avLst/>
          </a:prstGeom>
          <a:noFill/>
        </p:spPr>
        <p:txBody>
          <a:bodyPr wrap="square" rtlCol="0">
            <a:spAutoFit/>
          </a:bodyPr>
          <a:lstStyle/>
          <a:p>
            <a:pPr algn="ctr"/>
            <a:r>
              <a:rPr lang="en-US" sz="2400" b="1" dirty="0">
                <a:solidFill>
                  <a:srgbClr val="FF6600"/>
                </a:solidFill>
              </a:rPr>
              <a:t>Now, you’re going to get a chance to make up your own new shapes!  Work with your partner, taking turns to be the shape artist.</a:t>
            </a:r>
          </a:p>
          <a:p>
            <a:pPr algn="ctr"/>
            <a:endParaRPr lang="en-US" sz="2400" b="1" dirty="0">
              <a:solidFill>
                <a:srgbClr val="0000FF"/>
              </a:solidFill>
            </a:endParaRPr>
          </a:p>
          <a:p>
            <a:pPr marL="285750" indent="-285750">
              <a:buFont typeface="Arial" panose="020B0604020202020204" pitchFamily="34" charset="0"/>
              <a:buChar char="•"/>
            </a:pPr>
            <a:r>
              <a:rPr lang="en-US" sz="2000" b="1" dirty="0"/>
              <a:t>First, choose two shapes from your pattern block box.</a:t>
            </a:r>
          </a:p>
          <a:p>
            <a:pPr marL="285750" indent="-285750">
              <a:buFont typeface="Arial" panose="020B0604020202020204" pitchFamily="34" charset="0"/>
              <a:buChar char="•"/>
            </a:pPr>
            <a:r>
              <a:rPr lang="en-US" sz="2000" b="1" dirty="0"/>
              <a:t>Second, put them together to make a new shape.</a:t>
            </a:r>
          </a:p>
          <a:p>
            <a:pPr marL="285750" indent="-285750">
              <a:buFont typeface="Arial" panose="020B0604020202020204" pitchFamily="34" charset="0"/>
              <a:buChar char="•"/>
            </a:pPr>
            <a:r>
              <a:rPr lang="en-US" sz="2000" b="1" dirty="0"/>
              <a:t>Third, trace your shape on your recording sheet.</a:t>
            </a:r>
          </a:p>
          <a:p>
            <a:pPr marL="285750" indent="-285750">
              <a:buFont typeface="Arial" panose="020B0604020202020204" pitchFamily="34" charset="0"/>
              <a:buChar char="•"/>
            </a:pPr>
            <a:r>
              <a:rPr lang="en-US" sz="2000" b="1" dirty="0"/>
              <a:t>Fourth, tell your partner about your new shape.  How many sides does it have?  How many corners?  What would you name your new shape?</a:t>
            </a:r>
            <a:endParaRPr lang="en-US" sz="1600" b="1" dirty="0"/>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07975" y="4963549"/>
            <a:ext cx="1350639" cy="1635333"/>
          </a:xfrm>
          <a:prstGeom prst="rect">
            <a:avLst/>
          </a:prstGeom>
        </p:spPr>
      </p:pic>
      <p:pic>
        <p:nvPicPr>
          <p:cNvPr id="15" name="Picture 14"/>
          <p:cNvPicPr>
            <a:picLocks noChangeAspect="1"/>
          </p:cNvPicPr>
          <p:nvPr/>
        </p:nvPicPr>
        <p:blipFill>
          <a:blip r:embed="rId3"/>
          <a:stretch>
            <a:fillRect/>
          </a:stretch>
        </p:blipFill>
        <p:spPr>
          <a:xfrm flipH="1">
            <a:off x="7323495" y="4963548"/>
            <a:ext cx="1461065" cy="1635333"/>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5332652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026" y="211932"/>
            <a:ext cx="8756374" cy="490537"/>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1671637" y="705782"/>
            <a:ext cx="5948363" cy="5914693"/>
          </a:xfrm>
          <a:prstGeom prst="rect">
            <a:avLst/>
          </a:prstGeom>
        </p:spPr>
      </p:pic>
    </p:spTree>
    <p:extLst>
      <p:ext uri="{BB962C8B-B14F-4D97-AF65-F5344CB8AC3E}">
        <p14:creationId xmlns:p14="http://schemas.microsoft.com/office/powerpoint/2010/main" val="6669944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026" y="211932"/>
            <a:ext cx="8756374" cy="490537"/>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1676400" y="685675"/>
            <a:ext cx="5943600" cy="5933824"/>
          </a:xfrm>
          <a:prstGeom prst="rect">
            <a:avLst/>
          </a:prstGeom>
        </p:spPr>
      </p:pic>
    </p:spTree>
    <p:extLst>
      <p:ext uri="{BB962C8B-B14F-4D97-AF65-F5344CB8AC3E}">
        <p14:creationId xmlns:p14="http://schemas.microsoft.com/office/powerpoint/2010/main" val="32974361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026" y="211932"/>
            <a:ext cx="8756374" cy="490537"/>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440532" y="1225154"/>
            <a:ext cx="8262935" cy="1652587"/>
          </a:xfrm>
          <a:prstGeom prst="rect">
            <a:avLst/>
          </a:prstGeom>
        </p:spPr>
      </p:pic>
      <p:pic>
        <p:nvPicPr>
          <p:cNvPr id="4098" name="Picture 2" descr="http://cliparts.co/cliparts/zcX/oMp/zcXoMpEb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957" y="3873176"/>
            <a:ext cx="2895600" cy="283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4694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29400" y="3536949"/>
            <a:ext cx="1384256" cy="23411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32883" y="1204230"/>
            <a:ext cx="3266392" cy="1157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2533692" y="1603574"/>
            <a:ext cx="3873482" cy="3311769"/>
          </a:xfrm>
          <a:prstGeom prst="rect">
            <a:avLst/>
          </a:prstGeom>
        </p:spPr>
      </p:pic>
    </p:spTree>
    <p:extLst>
      <p:ext uri="{BB962C8B-B14F-4D97-AF65-F5344CB8AC3E}">
        <p14:creationId xmlns:p14="http://schemas.microsoft.com/office/powerpoint/2010/main" val="39112986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278094"/>
          </a:xfrm>
          <a:prstGeom prst="rect">
            <a:avLst/>
          </a:prstGeom>
          <a:noFill/>
        </p:spPr>
        <p:txBody>
          <a:bodyPr wrap="square" rtlCol="0">
            <a:spAutoFit/>
          </a:bodyPr>
          <a:lstStyle/>
          <a:p>
            <a:pPr algn="ctr"/>
            <a:r>
              <a:rPr lang="en-US" sz="4800" b="1" dirty="0">
                <a:latin typeface="Kristen ITC" panose="03050502040202030202" pitchFamily="66" charset="0"/>
              </a:rPr>
              <a:t>Lesson 6</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decompose flat shapes into two or more shapes.</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118828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pic>
        <p:nvPicPr>
          <p:cNvPr id="4098" name="Picture 2" descr="http://images.channelpartner.de/images/computerwoche/bdb/531834/890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7391" y="3690371"/>
            <a:ext cx="2392155" cy="276576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5386090"/>
          </a:xfrm>
          <a:prstGeom prst="rect">
            <a:avLst/>
          </a:prstGeom>
          <a:noFill/>
        </p:spPr>
        <p:txBody>
          <a:bodyPr wrap="square" rtlCol="0">
            <a:spAutoFit/>
          </a:bodyPr>
          <a:lstStyle/>
          <a:p>
            <a:pPr algn="ctr"/>
            <a:r>
              <a:rPr lang="en-US" sz="3600" b="1" dirty="0">
                <a:solidFill>
                  <a:srgbClr val="0000FF"/>
                </a:solidFill>
              </a:rPr>
              <a:t>What did I ask you to do </a:t>
            </a:r>
            <a:r>
              <a:rPr lang="en-US" sz="3600" b="1" u="sng" dirty="0">
                <a:solidFill>
                  <a:srgbClr val="0000FF"/>
                </a:solidFill>
              </a:rPr>
              <a:t>first</a:t>
            </a:r>
            <a:r>
              <a:rPr lang="en-US" sz="3600" b="1" dirty="0">
                <a:solidFill>
                  <a:srgbClr val="0000FF"/>
                </a:solidFill>
              </a:rPr>
              <a:t>?</a:t>
            </a:r>
          </a:p>
          <a:p>
            <a:pPr algn="ctr"/>
            <a:endParaRPr lang="en-US" sz="3600" b="1" dirty="0">
              <a:solidFill>
                <a:srgbClr val="0000FF"/>
              </a:solidFill>
            </a:endParaRPr>
          </a:p>
          <a:p>
            <a:pPr algn="ctr"/>
            <a:r>
              <a:rPr lang="en-US" sz="3600" b="1" dirty="0">
                <a:solidFill>
                  <a:srgbClr val="FF0000"/>
                </a:solidFill>
              </a:rPr>
              <a:t>What was the </a:t>
            </a:r>
            <a:r>
              <a:rPr lang="en-US" sz="3600" b="1" u="sng" dirty="0">
                <a:solidFill>
                  <a:srgbClr val="FF0000"/>
                </a:solidFill>
              </a:rPr>
              <a:t>second</a:t>
            </a:r>
            <a:r>
              <a:rPr lang="en-US" sz="3600" b="1" dirty="0">
                <a:solidFill>
                  <a:srgbClr val="FF0000"/>
                </a:solidFill>
              </a:rPr>
              <a:t> thing I </a:t>
            </a:r>
          </a:p>
          <a:p>
            <a:pPr algn="ctr"/>
            <a:r>
              <a:rPr lang="en-US" sz="3600" b="1" dirty="0">
                <a:solidFill>
                  <a:srgbClr val="FF0000"/>
                </a:solidFill>
              </a:rPr>
              <a:t>asked you to do?</a:t>
            </a:r>
          </a:p>
          <a:p>
            <a:pPr algn="ctr"/>
            <a:endParaRPr lang="en-US" sz="3600" b="1" dirty="0">
              <a:solidFill>
                <a:srgbClr val="FF0000"/>
              </a:solidFill>
            </a:endParaRPr>
          </a:p>
          <a:p>
            <a:pPr algn="ctr"/>
            <a:r>
              <a:rPr lang="en-US" sz="3600" b="1" dirty="0">
                <a:solidFill>
                  <a:srgbClr val="009900"/>
                </a:solidFill>
              </a:rPr>
              <a:t>Good!  Please sit down.</a:t>
            </a:r>
            <a:endParaRPr lang="en-US" sz="3200" b="1" dirty="0">
              <a:solidFill>
                <a:srgbClr val="009900"/>
              </a:solidFill>
            </a:endParaRPr>
          </a:p>
          <a:p>
            <a:endParaRPr lang="en-US" sz="3200" b="1" dirty="0"/>
          </a:p>
          <a:p>
            <a:pPr algn="ctr"/>
            <a:endParaRPr lang="en-US" sz="3600" b="1" dirty="0">
              <a:solidFill>
                <a:srgbClr val="FF0000"/>
              </a:solidFill>
            </a:endParaRPr>
          </a:p>
          <a:p>
            <a:pPr algn="ctr"/>
            <a:endParaRPr lang="en-US" sz="3600" b="1" dirty="0">
              <a:solidFill>
                <a:srgbClr val="009900"/>
              </a:solidFill>
            </a:endParaRP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4183736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46245" y="550489"/>
            <a:ext cx="2757246" cy="830997"/>
          </a:xfrm>
          <a:prstGeom prst="rect">
            <a:avLst/>
          </a:prstGeom>
          <a:noFill/>
        </p:spPr>
        <p:txBody>
          <a:bodyPr wrap="square" rtlCol="0">
            <a:spAutoFit/>
          </a:bodyPr>
          <a:lstStyle/>
          <a:p>
            <a:pPr algn="ctr"/>
            <a:r>
              <a:rPr lang="en-US" sz="2400" b="1" dirty="0"/>
              <a:t>Make 10</a:t>
            </a:r>
          </a:p>
          <a:p>
            <a:pPr algn="ctr"/>
            <a:r>
              <a:rPr lang="en-US" sz="2400" b="1" dirty="0"/>
              <a:t>Sprint</a:t>
            </a:r>
            <a:endParaRPr lang="en-US" sz="7200" b="1" dirty="0"/>
          </a:p>
        </p:txBody>
      </p:sp>
      <p:pic>
        <p:nvPicPr>
          <p:cNvPr id="4" name="Picture 3"/>
          <p:cNvPicPr>
            <a:picLocks noChangeAspect="1"/>
          </p:cNvPicPr>
          <p:nvPr/>
        </p:nvPicPr>
        <p:blipFill>
          <a:blip r:embed="rId4"/>
          <a:stretch>
            <a:fillRect/>
          </a:stretch>
        </p:blipFill>
        <p:spPr>
          <a:xfrm>
            <a:off x="2464754" y="312737"/>
            <a:ext cx="5231446" cy="6204472"/>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6</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384"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384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dirty="0"/>
              <a:t>Module 6, Lesson 6</a:t>
            </a:r>
          </a:p>
        </p:txBody>
      </p:sp>
      <p:sp>
        <p:nvSpPr>
          <p:cNvPr id="16" name="TextBox 15"/>
          <p:cNvSpPr txBox="1"/>
          <p:nvPr/>
        </p:nvSpPr>
        <p:spPr>
          <a:xfrm>
            <a:off x="460375" y="1049923"/>
            <a:ext cx="8074025" cy="2492990"/>
          </a:xfrm>
          <a:prstGeom prst="rect">
            <a:avLst/>
          </a:prstGeom>
          <a:noFill/>
        </p:spPr>
        <p:txBody>
          <a:bodyPr wrap="square" rtlCol="0">
            <a:spAutoFit/>
          </a:bodyPr>
          <a:lstStyle/>
          <a:p>
            <a:pPr algn="ctr"/>
            <a:r>
              <a:rPr lang="en-US" sz="2800" b="1" dirty="0"/>
              <a:t>You are going to be a detective today!</a:t>
            </a:r>
          </a:p>
          <a:p>
            <a:pPr algn="ctr"/>
            <a:endParaRPr lang="en-US" sz="2800" b="1" dirty="0"/>
          </a:p>
          <a:p>
            <a:pPr marL="342900" indent="-342900">
              <a:buFont typeface="Arial" panose="020B0604020202020204" pitchFamily="34" charset="0"/>
              <a:buChar char="•"/>
            </a:pPr>
            <a:r>
              <a:rPr lang="en-US" sz="2400" b="1" dirty="0"/>
              <a:t>First, look around the classroom to see if you can find things made of more than one shape, like we did yesterday.</a:t>
            </a:r>
          </a:p>
          <a:p>
            <a:pPr marL="342900" indent="-342900">
              <a:buFont typeface="Arial" panose="020B0604020202020204" pitchFamily="34" charset="0"/>
              <a:buChar char="•"/>
            </a:pPr>
            <a:r>
              <a:rPr lang="en-US" sz="2400" b="1" dirty="0"/>
              <a:t>Second, draw one thing on your personal white board.</a:t>
            </a:r>
          </a:p>
          <a:p>
            <a:pPr marL="342900" indent="-342900">
              <a:buFont typeface="Arial" panose="020B0604020202020204" pitchFamily="34" charset="0"/>
              <a:buChar char="•"/>
            </a:pPr>
            <a:r>
              <a:rPr lang="en-US" sz="2400" b="1" dirty="0"/>
              <a:t>Third, use your marker to draw the shapes inside</a:t>
            </a:r>
            <a:r>
              <a:rPr lang="en-US" sz="2800" b="1" dirty="0"/>
              <a:t>.</a:t>
            </a:r>
            <a:endParaRPr lang="en-US" sz="2400" b="1" dirty="0"/>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2" name="Picture 2" descr="http://clipartion.com/wp-content/uploads/2015/11/webquer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588" y="4267201"/>
            <a:ext cx="3380812" cy="247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0212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8013325">
            <a:off x="8086748" y="5848940"/>
            <a:ext cx="705379" cy="734236"/>
          </a:xfrm>
          <a:prstGeom prst="rect">
            <a:avLst/>
          </a:prstGeom>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15527" y="1212265"/>
            <a:ext cx="2902251" cy="5139869"/>
          </a:xfrm>
          <a:prstGeom prst="rect">
            <a:avLst/>
          </a:prstGeom>
          <a:noFill/>
        </p:spPr>
        <p:txBody>
          <a:bodyPr wrap="square" rtlCol="0">
            <a:spAutoFit/>
          </a:bodyPr>
          <a:lstStyle/>
          <a:p>
            <a:pPr algn="ctr"/>
            <a:r>
              <a:rPr lang="en-US" sz="2800" b="1" dirty="0">
                <a:solidFill>
                  <a:srgbClr val="0000FF"/>
                </a:solidFill>
              </a:rPr>
              <a:t>What do you see on your paper?</a:t>
            </a: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1600" b="1" dirty="0">
              <a:solidFill>
                <a:srgbClr val="0000FF"/>
              </a:solidFill>
            </a:endParaRPr>
          </a:p>
          <a:p>
            <a:pPr algn="ctr"/>
            <a:r>
              <a:rPr lang="en-US" sz="2000" b="1" dirty="0">
                <a:solidFill>
                  <a:srgbClr val="FF0000"/>
                </a:solidFill>
              </a:rPr>
              <a:t>Cut out your shapes, and talk about them with your friends.  Do not cut on the dotted line.</a:t>
            </a:r>
            <a:endParaRPr lang="en-US" sz="1400" b="1" dirty="0">
              <a:solidFill>
                <a:srgbClr val="FF00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a:off x="629340" y="575950"/>
            <a:ext cx="4518991" cy="5706099"/>
          </a:xfrm>
          <a:prstGeom prst="rect">
            <a:avLst/>
          </a:prstGeom>
        </p:spPr>
      </p:pic>
      <p:pic>
        <p:nvPicPr>
          <p:cNvPr id="1026" name="Picture 2" descr="http://www.clipartbest.com/cliparts/LcK/kj8/LcKkj8kB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219" y="2449609"/>
            <a:ext cx="2271161" cy="20395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7563180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47900" y="844009"/>
            <a:ext cx="4648200" cy="523220"/>
          </a:xfrm>
          <a:prstGeom prst="rect">
            <a:avLst/>
          </a:prstGeom>
          <a:noFill/>
        </p:spPr>
        <p:txBody>
          <a:bodyPr wrap="square" rtlCol="0">
            <a:spAutoFit/>
          </a:bodyPr>
          <a:lstStyle/>
          <a:p>
            <a:pPr algn="ctr"/>
            <a:r>
              <a:rPr lang="en-US" sz="2800" b="1" dirty="0">
                <a:solidFill>
                  <a:srgbClr val="0000FF"/>
                </a:solidFill>
              </a:rPr>
              <a:t>Hold up your gray square.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855837" y="1949726"/>
            <a:ext cx="3432326" cy="3432326"/>
          </a:xfrm>
          <a:prstGeom prst="rect">
            <a:avLst/>
          </a:prstGeom>
        </p:spPr>
      </p:pic>
      <p:pic>
        <p:nvPicPr>
          <p:cNvPr id="4098" name="Picture 2" descr="https://s-media-cache-ak0.pinimg.com/236x/ac/6a/cb/ac6acb2e4d50e965b76498ec8246d9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886200"/>
            <a:ext cx="1570521" cy="252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768958" y="3953081"/>
            <a:ext cx="523875" cy="504825"/>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3087593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47899" y="848902"/>
            <a:ext cx="4648200" cy="523220"/>
          </a:xfrm>
          <a:prstGeom prst="rect">
            <a:avLst/>
          </a:prstGeom>
          <a:noFill/>
        </p:spPr>
        <p:txBody>
          <a:bodyPr wrap="square" rtlCol="0">
            <a:spAutoFit/>
          </a:bodyPr>
          <a:lstStyle/>
          <a:p>
            <a:pPr algn="ctr"/>
            <a:r>
              <a:rPr lang="en-US" sz="2800" b="1" dirty="0">
                <a:solidFill>
                  <a:srgbClr val="FF0000"/>
                </a:solidFill>
              </a:rPr>
              <a:t>Hold up your white triangle.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rot="10800000">
            <a:off x="2775294" y="1355296"/>
            <a:ext cx="3593411" cy="3429007"/>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3074" name="Picture 2" descr="http://clipartoons.com/wp-content/uploads/2016/01/school-desk-panda-free-images-clipart-free-clip-art-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5" y="4140451"/>
            <a:ext cx="2590800" cy="2565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2374106" y="4369680"/>
            <a:ext cx="738188" cy="738188"/>
          </a:xfrm>
          <a:prstGeom prst="rect">
            <a:avLst/>
          </a:prstGeom>
        </p:spPr>
      </p:pic>
    </p:spTree>
    <p:extLst>
      <p:ext uri="{BB962C8B-B14F-4D97-AF65-F5344CB8AC3E}">
        <p14:creationId xmlns:p14="http://schemas.microsoft.com/office/powerpoint/2010/main" val="7869909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09699" y="909440"/>
            <a:ext cx="6324600" cy="954107"/>
          </a:xfrm>
          <a:prstGeom prst="rect">
            <a:avLst/>
          </a:prstGeom>
          <a:noFill/>
        </p:spPr>
        <p:txBody>
          <a:bodyPr wrap="square" rtlCol="0">
            <a:spAutoFit/>
          </a:bodyPr>
          <a:lstStyle/>
          <a:p>
            <a:pPr algn="ctr"/>
            <a:r>
              <a:rPr lang="en-US" sz="2800" b="1" dirty="0">
                <a:solidFill>
                  <a:srgbClr val="0000FF"/>
                </a:solidFill>
              </a:rPr>
              <a:t>Put your white triangle on your gray square, making two of the sides match.</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743199" y="2295939"/>
            <a:ext cx="3657600" cy="3611066"/>
          </a:xfrm>
          <a:prstGeom prst="rect">
            <a:avLst/>
          </a:prstGeom>
        </p:spPr>
      </p:pic>
      <p:sp>
        <p:nvSpPr>
          <p:cNvPr id="6" name="TextBox 5"/>
          <p:cNvSpPr txBox="1"/>
          <p:nvPr/>
        </p:nvSpPr>
        <p:spPr>
          <a:xfrm rot="660507">
            <a:off x="6683654" y="3013502"/>
            <a:ext cx="1826334" cy="830997"/>
          </a:xfrm>
          <a:prstGeom prst="rect">
            <a:avLst/>
          </a:prstGeom>
          <a:noFill/>
        </p:spPr>
        <p:txBody>
          <a:bodyPr wrap="none" rtlCol="0">
            <a:spAutoFit/>
          </a:bodyPr>
          <a:lstStyle/>
          <a:p>
            <a:pPr algn="ctr"/>
            <a:r>
              <a:rPr lang="en-US" sz="2400" b="1" dirty="0">
                <a:solidFill>
                  <a:srgbClr val="FF0000"/>
                </a:solidFill>
              </a:rPr>
              <a:t>What do you</a:t>
            </a:r>
          </a:p>
          <a:p>
            <a:pPr algn="ctr"/>
            <a:r>
              <a:rPr lang="en-US" sz="2400" b="1" dirty="0">
                <a:solidFill>
                  <a:srgbClr val="FF0000"/>
                </a:solidFill>
              </a:rPr>
              <a:t>notice?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2050" name="Picture 2" descr="http://www.clker.com/cliparts/G/D/H/i/p/D/chicken-looking-up-left-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0" y="4002087"/>
            <a:ext cx="22860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435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0599" y="757040"/>
            <a:ext cx="7162800" cy="461665"/>
          </a:xfrm>
          <a:prstGeom prst="rect">
            <a:avLst/>
          </a:prstGeom>
          <a:noFill/>
        </p:spPr>
        <p:txBody>
          <a:bodyPr wrap="square" rtlCol="0">
            <a:spAutoFit/>
          </a:bodyPr>
          <a:lstStyle/>
          <a:p>
            <a:pPr algn="ctr"/>
            <a:r>
              <a:rPr lang="en-US" sz="2400" b="1" dirty="0">
                <a:solidFill>
                  <a:srgbClr val="FF0000"/>
                </a:solidFill>
              </a:rPr>
              <a:t>Find your gray rectangle with and your white square.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2647120" y="1614569"/>
            <a:ext cx="1889677" cy="2920410"/>
          </a:xfrm>
          <a:prstGeom prst="rect">
            <a:avLst/>
          </a:prstGeom>
        </p:spPr>
      </p:pic>
      <p:pic>
        <p:nvPicPr>
          <p:cNvPr id="8" name="Picture 7"/>
          <p:cNvPicPr>
            <a:picLocks noChangeAspect="1"/>
          </p:cNvPicPr>
          <p:nvPr/>
        </p:nvPicPr>
        <p:blipFill>
          <a:blip r:embed="rId4"/>
          <a:stretch>
            <a:fillRect/>
          </a:stretch>
        </p:blipFill>
        <p:spPr>
          <a:xfrm>
            <a:off x="4674287" y="2282687"/>
            <a:ext cx="1670604" cy="1571361"/>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7170" name="Picture 2" descr="http://www.clker.com/cliparts/I/T/7/X/2/z/bee-looking-up-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113" y="4323348"/>
            <a:ext cx="2133599" cy="238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989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0599" y="757040"/>
            <a:ext cx="7162800" cy="830997"/>
          </a:xfrm>
          <a:prstGeom prst="rect">
            <a:avLst/>
          </a:prstGeom>
          <a:noFill/>
        </p:spPr>
        <p:txBody>
          <a:bodyPr wrap="square" rtlCol="0">
            <a:spAutoFit/>
          </a:bodyPr>
          <a:lstStyle/>
          <a:p>
            <a:pPr algn="ctr"/>
            <a:r>
              <a:rPr lang="en-US" sz="2400" b="1" dirty="0">
                <a:solidFill>
                  <a:srgbClr val="FF0000"/>
                </a:solidFill>
              </a:rPr>
              <a:t>What happens if we cover as much as we can of the gray rectangle with the square?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257704" y="2012498"/>
            <a:ext cx="3214233" cy="1774730"/>
          </a:xfrm>
          <a:prstGeom prst="rect">
            <a:avLst/>
          </a:prstGeom>
        </p:spPr>
      </p:pic>
      <p:pic>
        <p:nvPicPr>
          <p:cNvPr id="10" name="Picture 9"/>
          <p:cNvPicPr>
            <a:picLocks noChangeAspect="1"/>
          </p:cNvPicPr>
          <p:nvPr/>
        </p:nvPicPr>
        <p:blipFill>
          <a:blip r:embed="rId4"/>
          <a:stretch>
            <a:fillRect/>
          </a:stretch>
        </p:blipFill>
        <p:spPr>
          <a:xfrm>
            <a:off x="4191000" y="4206282"/>
            <a:ext cx="3276600" cy="1758543"/>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6146" name="Picture 2" descr="http://www.clker.com/cliparts/f/B/S/B/y/f/dog-looking-up-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3787228"/>
            <a:ext cx="2259496" cy="303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63739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0600" y="727008"/>
            <a:ext cx="7162800" cy="830997"/>
          </a:xfrm>
          <a:prstGeom prst="rect">
            <a:avLst/>
          </a:prstGeom>
          <a:noFill/>
        </p:spPr>
        <p:txBody>
          <a:bodyPr wrap="square" rtlCol="0">
            <a:spAutoFit/>
          </a:bodyPr>
          <a:lstStyle/>
          <a:p>
            <a:pPr algn="ctr"/>
            <a:r>
              <a:rPr lang="en-US" sz="2400" b="1" dirty="0">
                <a:solidFill>
                  <a:srgbClr val="FF0000"/>
                </a:solidFill>
              </a:rPr>
              <a:t>Hold up your white and gray triangles.  Put them together.  What shapes can you make with them?</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rot="10800000">
            <a:off x="1099877" y="1868120"/>
            <a:ext cx="3593411" cy="3429007"/>
          </a:xfrm>
          <a:prstGeom prst="rect">
            <a:avLst/>
          </a:prstGeom>
        </p:spPr>
      </p:pic>
      <p:pic>
        <p:nvPicPr>
          <p:cNvPr id="5" name="Picture 4"/>
          <p:cNvPicPr>
            <a:picLocks noChangeAspect="1"/>
          </p:cNvPicPr>
          <p:nvPr/>
        </p:nvPicPr>
        <p:blipFill>
          <a:blip r:embed="rId4"/>
          <a:stretch>
            <a:fillRect/>
          </a:stretch>
        </p:blipFill>
        <p:spPr>
          <a:xfrm>
            <a:off x="5025550" y="2132613"/>
            <a:ext cx="3633788" cy="3352462"/>
          </a:xfrm>
          <a:prstGeom prst="rect">
            <a:avLst/>
          </a:prstGeom>
        </p:spPr>
      </p:pic>
      <p:pic>
        <p:nvPicPr>
          <p:cNvPr id="6" name="Picture 5"/>
          <p:cNvPicPr>
            <a:picLocks noChangeAspect="1"/>
          </p:cNvPicPr>
          <p:nvPr/>
        </p:nvPicPr>
        <p:blipFill>
          <a:blip r:embed="rId5"/>
          <a:stretch>
            <a:fillRect/>
          </a:stretch>
        </p:blipFill>
        <p:spPr>
          <a:xfrm>
            <a:off x="1699537" y="1868120"/>
            <a:ext cx="2178688" cy="1978484"/>
          </a:xfrm>
          <a:prstGeom prst="rect">
            <a:avLst/>
          </a:prstGeom>
        </p:spPr>
      </p:pic>
      <p:pic>
        <p:nvPicPr>
          <p:cNvPr id="7" name="Picture 6"/>
          <p:cNvPicPr>
            <a:picLocks noChangeAspect="1"/>
          </p:cNvPicPr>
          <p:nvPr/>
        </p:nvPicPr>
        <p:blipFill>
          <a:blip r:embed="rId6"/>
          <a:stretch>
            <a:fillRect/>
          </a:stretch>
        </p:blipFill>
        <p:spPr>
          <a:xfrm>
            <a:off x="4586336" y="1752600"/>
            <a:ext cx="3800475" cy="1922995"/>
          </a:xfrm>
          <a:prstGeom prst="rect">
            <a:avLst/>
          </a:prstGeom>
        </p:spPr>
      </p:pic>
      <p:pic>
        <p:nvPicPr>
          <p:cNvPr id="8" name="Picture 7"/>
          <p:cNvPicPr>
            <a:picLocks noChangeAspect="1"/>
          </p:cNvPicPr>
          <p:nvPr/>
        </p:nvPicPr>
        <p:blipFill>
          <a:blip r:embed="rId7"/>
          <a:stretch>
            <a:fillRect/>
          </a:stretch>
        </p:blipFill>
        <p:spPr>
          <a:xfrm>
            <a:off x="2521636" y="4201347"/>
            <a:ext cx="3964937" cy="1988568"/>
          </a:xfrm>
          <a:prstGeom prst="rect">
            <a:avLst/>
          </a:prstGeom>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3908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0600" y="727008"/>
            <a:ext cx="7162800" cy="830997"/>
          </a:xfrm>
          <a:prstGeom prst="rect">
            <a:avLst/>
          </a:prstGeom>
          <a:noFill/>
        </p:spPr>
        <p:txBody>
          <a:bodyPr wrap="square" rtlCol="0">
            <a:spAutoFit/>
          </a:bodyPr>
          <a:lstStyle/>
          <a:p>
            <a:pPr algn="ctr"/>
            <a:r>
              <a:rPr lang="en-US" sz="2400" b="1" dirty="0">
                <a:solidFill>
                  <a:srgbClr val="FF6600"/>
                </a:solidFill>
              </a:rPr>
              <a:t>Fold your gray triangle on the dotted line.  </a:t>
            </a:r>
          </a:p>
          <a:p>
            <a:pPr algn="ctr"/>
            <a:r>
              <a:rPr lang="en-US" sz="2400" b="1" dirty="0">
                <a:solidFill>
                  <a:srgbClr val="FF6600"/>
                </a:solidFill>
              </a:rPr>
              <a:t>What do you notice?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059906" y="1887022"/>
            <a:ext cx="4102894" cy="3785250"/>
          </a:xfrm>
          <a:prstGeom prst="rect">
            <a:avLst/>
          </a:prstGeom>
        </p:spPr>
      </p:pic>
      <p:sp>
        <p:nvSpPr>
          <p:cNvPr id="2" name="Curved Right Arrow 1"/>
          <p:cNvSpPr/>
          <p:nvPr/>
        </p:nvSpPr>
        <p:spPr>
          <a:xfrm rot="19325845">
            <a:off x="3871238" y="3413788"/>
            <a:ext cx="1066800" cy="1806078"/>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5" name="Picture 14"/>
          <p:cNvPicPr>
            <a:picLocks noChangeAspect="1"/>
          </p:cNvPicPr>
          <p:nvPr/>
        </p:nvPicPr>
        <p:blipFill>
          <a:blip r:embed="rId3"/>
          <a:stretch>
            <a:fillRect/>
          </a:stretch>
        </p:blipFill>
        <p:spPr>
          <a:xfrm>
            <a:off x="3229491" y="2013759"/>
            <a:ext cx="3763723" cy="3472337"/>
          </a:xfrm>
          <a:prstGeom prst="rect">
            <a:avLst/>
          </a:prstGeom>
        </p:spPr>
      </p:pic>
      <p:sp>
        <p:nvSpPr>
          <p:cNvPr id="9" name="Isosceles Triangle 8"/>
          <p:cNvSpPr/>
          <p:nvPr/>
        </p:nvSpPr>
        <p:spPr>
          <a:xfrm rot="5400000">
            <a:off x="2880638" y="2699559"/>
            <a:ext cx="3048000" cy="16764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8194" name="Picture 2" descr="http://www.clker.com/cliparts/u/Q/2/w/j/Q/cat-looking-up-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20" y="3384845"/>
            <a:ext cx="2099072" cy="332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2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3170099"/>
          </a:xfrm>
          <a:prstGeom prst="rect">
            <a:avLst/>
          </a:prstGeom>
          <a:noFill/>
        </p:spPr>
        <p:txBody>
          <a:bodyPr wrap="square" rtlCol="0">
            <a:spAutoFit/>
          </a:bodyPr>
          <a:lstStyle/>
          <a:p>
            <a:pPr algn="ctr"/>
            <a:r>
              <a:rPr lang="en-US" sz="3600" b="1" dirty="0">
                <a:solidFill>
                  <a:srgbClr val="0000FF"/>
                </a:solidFill>
              </a:rPr>
              <a:t>Listen to my directions.</a:t>
            </a:r>
          </a:p>
          <a:p>
            <a:pPr algn="ctr"/>
            <a:endParaRPr lang="en-US" sz="3600" b="1" dirty="0">
              <a:solidFill>
                <a:srgbClr val="0000FF"/>
              </a:solidFill>
            </a:endParaRPr>
          </a:p>
          <a:p>
            <a:pPr marL="571500" indent="-571500">
              <a:buFont typeface="Arial" panose="020B0604020202020204" pitchFamily="34" charset="0"/>
              <a:buChar char="•"/>
            </a:pPr>
            <a:r>
              <a:rPr lang="en-US" sz="3200" b="1" u="sng" dirty="0"/>
              <a:t>First</a:t>
            </a:r>
            <a:r>
              <a:rPr lang="en-US" sz="3200" b="1" dirty="0"/>
              <a:t>, stand up.</a:t>
            </a:r>
          </a:p>
          <a:p>
            <a:pPr marL="571500" indent="-571500">
              <a:buFont typeface="Arial" panose="020B0604020202020204" pitchFamily="34" charset="0"/>
              <a:buChar char="•"/>
            </a:pPr>
            <a:r>
              <a:rPr lang="en-US" sz="3200" b="1" u="sng" dirty="0"/>
              <a:t>Second</a:t>
            </a:r>
            <a:r>
              <a:rPr lang="en-US" sz="3200" b="1" dirty="0"/>
              <a:t>, put your hands on your shoulders.</a:t>
            </a:r>
          </a:p>
          <a:p>
            <a:pPr marL="571500" indent="-571500">
              <a:buFont typeface="Arial" panose="020B0604020202020204" pitchFamily="34" charset="0"/>
              <a:buChar char="•"/>
            </a:pPr>
            <a:r>
              <a:rPr lang="en-US" sz="3200" b="1" u="sng" dirty="0"/>
              <a:t>Third</a:t>
            </a:r>
            <a:r>
              <a:rPr lang="en-US" sz="3200" b="1" dirty="0"/>
              <a:t>, jump up and down 3 times.</a:t>
            </a:r>
          </a:p>
          <a:p>
            <a:pPr marL="571500" indent="-571500">
              <a:buFont typeface="Arial" panose="020B0604020202020204" pitchFamily="34" charset="0"/>
              <a:buChar char="•"/>
            </a:pPr>
            <a:r>
              <a:rPr lang="en-US" sz="3200" b="1" dirty="0"/>
              <a:t>Please sit down.</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www.christart.com/IMAGES-art9ab/clipart/2185/listen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79517" y="3379352"/>
            <a:ext cx="1855279" cy="3165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39000" y="6313300"/>
            <a:ext cx="1504147" cy="327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0983515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85900" y="703895"/>
            <a:ext cx="6172200" cy="830997"/>
          </a:xfrm>
          <a:prstGeom prst="rect">
            <a:avLst/>
          </a:prstGeom>
          <a:noFill/>
        </p:spPr>
        <p:txBody>
          <a:bodyPr wrap="square" rtlCol="0">
            <a:spAutoFit/>
          </a:bodyPr>
          <a:lstStyle/>
          <a:p>
            <a:pPr algn="ctr"/>
            <a:r>
              <a:rPr lang="en-US" sz="2400" b="1" dirty="0">
                <a:solidFill>
                  <a:srgbClr val="0000FF"/>
                </a:solidFill>
              </a:rPr>
              <a:t>Now, look at your white rectangle with the dotted line.  Fold it on the dotted line.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2630892" y="2286000"/>
            <a:ext cx="4267200" cy="2535936"/>
          </a:xfrm>
          <a:prstGeom prst="rect">
            <a:avLst/>
          </a:prstGeom>
        </p:spPr>
      </p:pic>
      <p:sp>
        <p:nvSpPr>
          <p:cNvPr id="7" name="Curved Down Arrow 6"/>
          <p:cNvSpPr/>
          <p:nvPr/>
        </p:nvSpPr>
        <p:spPr>
          <a:xfrm rot="3540184">
            <a:off x="4099861" y="2889544"/>
            <a:ext cx="1828800" cy="990600"/>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6" name="Picture 15"/>
          <p:cNvPicPr>
            <a:picLocks noChangeAspect="1"/>
          </p:cNvPicPr>
          <p:nvPr/>
        </p:nvPicPr>
        <p:blipFill>
          <a:blip r:embed="rId3"/>
          <a:stretch>
            <a:fillRect/>
          </a:stretch>
        </p:blipFill>
        <p:spPr>
          <a:xfrm>
            <a:off x="2594449" y="2299252"/>
            <a:ext cx="4267200" cy="2535936"/>
          </a:xfrm>
          <a:prstGeom prst="rect">
            <a:avLst/>
          </a:prstGeom>
        </p:spPr>
      </p:pic>
      <p:sp>
        <p:nvSpPr>
          <p:cNvPr id="8" name="Rectangle 7"/>
          <p:cNvSpPr/>
          <p:nvPr/>
        </p:nvSpPr>
        <p:spPr>
          <a:xfrm>
            <a:off x="2847866" y="2345949"/>
            <a:ext cx="3962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http://masudsarshar.com/wp-admin/cartoon-kittens-pictures-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806" y="4572000"/>
            <a:ext cx="2258650" cy="20396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2247" y="5544116"/>
            <a:ext cx="5093637" cy="461665"/>
          </a:xfrm>
          <a:prstGeom prst="rect">
            <a:avLst/>
          </a:prstGeom>
          <a:noFill/>
        </p:spPr>
        <p:txBody>
          <a:bodyPr wrap="none" rtlCol="0">
            <a:spAutoFit/>
          </a:bodyPr>
          <a:lstStyle/>
          <a:p>
            <a:pPr algn="ctr"/>
            <a:r>
              <a:rPr lang="en-US" sz="2400" b="1" dirty="0">
                <a:solidFill>
                  <a:srgbClr val="FF6600"/>
                </a:solidFill>
              </a:rPr>
              <a:t>Is there another way you could fold it?</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6189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85900" y="703895"/>
            <a:ext cx="6172200" cy="830997"/>
          </a:xfrm>
          <a:prstGeom prst="rect">
            <a:avLst/>
          </a:prstGeom>
          <a:noFill/>
        </p:spPr>
        <p:txBody>
          <a:bodyPr wrap="square" rtlCol="0">
            <a:spAutoFit/>
          </a:bodyPr>
          <a:lstStyle/>
          <a:p>
            <a:pPr algn="ctr"/>
            <a:r>
              <a:rPr lang="en-US" sz="2400" b="1" dirty="0">
                <a:solidFill>
                  <a:srgbClr val="FF0000"/>
                </a:solidFill>
              </a:rPr>
              <a:t>Now, take your large gray square, and fold it on the dotted line.  What shapes do you see.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880121" y="1709172"/>
            <a:ext cx="3383757" cy="3287764"/>
          </a:xfrm>
          <a:prstGeom prst="rect">
            <a:avLst/>
          </a:prstGeom>
        </p:spPr>
      </p:pic>
      <p:sp>
        <p:nvSpPr>
          <p:cNvPr id="7" name="Curved Down Arrow 6"/>
          <p:cNvSpPr/>
          <p:nvPr/>
        </p:nvSpPr>
        <p:spPr>
          <a:xfrm rot="7899396">
            <a:off x="3914665" y="3071803"/>
            <a:ext cx="1828800" cy="1019380"/>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p:cNvPicPr>
            <a:picLocks noChangeAspect="1"/>
          </p:cNvPicPr>
          <p:nvPr/>
        </p:nvPicPr>
        <p:blipFill>
          <a:blip r:embed="rId3"/>
          <a:stretch>
            <a:fillRect/>
          </a:stretch>
        </p:blipFill>
        <p:spPr>
          <a:xfrm>
            <a:off x="2880121" y="1755913"/>
            <a:ext cx="3383757" cy="3287764"/>
          </a:xfrm>
          <a:prstGeom prst="rect">
            <a:avLst/>
          </a:prstGeom>
        </p:spPr>
      </p:pic>
      <p:sp>
        <p:nvSpPr>
          <p:cNvPr id="5" name="Isosceles Triangle 4"/>
          <p:cNvSpPr/>
          <p:nvPr/>
        </p:nvSpPr>
        <p:spPr>
          <a:xfrm rot="2700101">
            <a:off x="3292754" y="1421638"/>
            <a:ext cx="4364400" cy="243740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descr="http://1.bp.blogspot.com/_m3iHyQjHU-c/S-XYRcPcUrI/AAAAAAAABdM/7d75DJqd0T0/s400/dog+with+thumb+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57" y="3859696"/>
            <a:ext cx="2333625" cy="26955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68804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85900" y="703895"/>
            <a:ext cx="6172200" cy="5632311"/>
          </a:xfrm>
          <a:prstGeom prst="rect">
            <a:avLst/>
          </a:prstGeom>
          <a:noFill/>
        </p:spPr>
        <p:txBody>
          <a:bodyPr wrap="square" rtlCol="0">
            <a:spAutoFit/>
          </a:bodyPr>
          <a:lstStyle/>
          <a:p>
            <a:pPr algn="ctr"/>
            <a:r>
              <a:rPr lang="en-US" sz="2400" b="1" dirty="0">
                <a:solidFill>
                  <a:srgbClr val="0000FF"/>
                </a:solidFill>
              </a:rPr>
              <a:t>You found a lot of little shapes inside the other ones.  What does this make you think of?</a:t>
            </a: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r>
              <a:rPr lang="en-US" sz="2400" b="1" dirty="0">
                <a:solidFill>
                  <a:srgbClr val="FF0000"/>
                </a:solidFill>
              </a:rPr>
              <a:t>Just like we can break our numbers into smaller parts, we can make smaller shapes out of bigger shapes, too!</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3501628" y="1752600"/>
            <a:ext cx="2140744" cy="3221928"/>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0712576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3900" y="701693"/>
            <a:ext cx="7696200" cy="1938992"/>
          </a:xfrm>
          <a:prstGeom prst="rect">
            <a:avLst/>
          </a:prstGeom>
          <a:noFill/>
        </p:spPr>
        <p:txBody>
          <a:bodyPr wrap="square" rtlCol="0">
            <a:spAutoFit/>
          </a:bodyPr>
          <a:lstStyle/>
          <a:p>
            <a:pPr algn="ctr"/>
            <a:r>
              <a:rPr lang="en-US" sz="2400" b="1" dirty="0">
                <a:solidFill>
                  <a:srgbClr val="FF0000"/>
                </a:solidFill>
              </a:rPr>
              <a:t>Yesterday, you made some wonderful new shapes on your recording sheet.  Today, you are going to trade sheets with your partner to see if you can use pattern blocks to fill in the new shapes she made.  If you need help, ask your partner!  Take turns being the teacher! </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http://clipartion.com/wp-content/uploads/2015/11/teacher-owl-free-clip-art-0-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937548"/>
            <a:ext cx="3581400" cy="36243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702069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88842" y="252413"/>
            <a:ext cx="8726557" cy="409575"/>
          </a:xfrm>
          <a:prstGeom prst="rect">
            <a:avLst/>
          </a:prstGeom>
        </p:spPr>
      </p:pic>
      <p:pic>
        <p:nvPicPr>
          <p:cNvPr id="7" name="Picture 6"/>
          <p:cNvPicPr>
            <a:picLocks noChangeAspect="1"/>
          </p:cNvPicPr>
          <p:nvPr/>
        </p:nvPicPr>
        <p:blipFill>
          <a:blip r:embed="rId4"/>
          <a:stretch>
            <a:fillRect/>
          </a:stretch>
        </p:blipFill>
        <p:spPr>
          <a:xfrm>
            <a:off x="518282" y="1143000"/>
            <a:ext cx="8067675" cy="3390900"/>
          </a:xfrm>
          <a:prstGeom prst="rect">
            <a:avLst/>
          </a:prstGeom>
        </p:spPr>
      </p:pic>
    </p:spTree>
    <p:extLst>
      <p:ext uri="{BB962C8B-B14F-4D97-AF65-F5344CB8AC3E}">
        <p14:creationId xmlns:p14="http://schemas.microsoft.com/office/powerpoint/2010/main" val="16162617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88842" y="252413"/>
            <a:ext cx="8726557" cy="409575"/>
          </a:xfrm>
          <a:prstGeom prst="rect">
            <a:avLst/>
          </a:prstGeom>
        </p:spPr>
      </p:pic>
      <p:pic>
        <p:nvPicPr>
          <p:cNvPr id="2" name="Picture 1"/>
          <p:cNvPicPr>
            <a:picLocks noChangeAspect="1"/>
          </p:cNvPicPr>
          <p:nvPr/>
        </p:nvPicPr>
        <p:blipFill>
          <a:blip r:embed="rId4"/>
          <a:stretch>
            <a:fillRect/>
          </a:stretch>
        </p:blipFill>
        <p:spPr>
          <a:xfrm>
            <a:off x="952500" y="968790"/>
            <a:ext cx="7239000" cy="5191125"/>
          </a:xfrm>
          <a:prstGeom prst="rect">
            <a:avLst/>
          </a:prstGeom>
        </p:spPr>
      </p:pic>
    </p:spTree>
    <p:extLst>
      <p:ext uri="{BB962C8B-B14F-4D97-AF65-F5344CB8AC3E}">
        <p14:creationId xmlns:p14="http://schemas.microsoft.com/office/powerpoint/2010/main" val="35394971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88842" y="252413"/>
            <a:ext cx="8726557" cy="409575"/>
          </a:xfrm>
          <a:prstGeom prst="rect">
            <a:avLst/>
          </a:prstGeom>
        </p:spPr>
      </p:pic>
      <p:pic>
        <p:nvPicPr>
          <p:cNvPr id="4" name="Picture 3"/>
          <p:cNvPicPr>
            <a:picLocks noChangeAspect="1"/>
          </p:cNvPicPr>
          <p:nvPr/>
        </p:nvPicPr>
        <p:blipFill>
          <a:blip r:embed="rId4"/>
          <a:stretch>
            <a:fillRect/>
          </a:stretch>
        </p:blipFill>
        <p:spPr>
          <a:xfrm>
            <a:off x="1953761" y="678553"/>
            <a:ext cx="5196718" cy="5654355"/>
          </a:xfrm>
          <a:prstGeom prst="rect">
            <a:avLst/>
          </a:prstGeom>
        </p:spPr>
      </p:pic>
    </p:spTree>
    <p:extLst>
      <p:ext uri="{BB962C8B-B14F-4D97-AF65-F5344CB8AC3E}">
        <p14:creationId xmlns:p14="http://schemas.microsoft.com/office/powerpoint/2010/main" val="365407830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29400" y="3536949"/>
            <a:ext cx="1384256" cy="23411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32883" y="1204230"/>
            <a:ext cx="3266392" cy="1157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2401852" y="1371600"/>
            <a:ext cx="4194723" cy="3810000"/>
          </a:xfrm>
          <a:prstGeom prst="rect">
            <a:avLst/>
          </a:prstGeom>
        </p:spPr>
      </p:pic>
    </p:spTree>
    <p:extLst>
      <p:ext uri="{BB962C8B-B14F-4D97-AF65-F5344CB8AC3E}">
        <p14:creationId xmlns:p14="http://schemas.microsoft.com/office/powerpoint/2010/main" val="30837512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278094"/>
          </a:xfrm>
          <a:prstGeom prst="rect">
            <a:avLst/>
          </a:prstGeom>
          <a:noFill/>
        </p:spPr>
        <p:txBody>
          <a:bodyPr wrap="square" rtlCol="0">
            <a:spAutoFit/>
          </a:bodyPr>
          <a:lstStyle/>
          <a:p>
            <a:pPr algn="ctr"/>
            <a:r>
              <a:rPr lang="en-US" sz="4800" b="1" dirty="0">
                <a:latin typeface="Kristen ITC" panose="03050502040202030202" pitchFamily="66" charset="0"/>
              </a:rPr>
              <a:t>Lesson 7</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compose simple shapes to form a larger shape.</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910786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7</a:t>
            </a:r>
          </a:p>
          <a:p>
            <a:pPr algn="ctr"/>
            <a:r>
              <a:rPr lang="en-US" sz="1400" dirty="0"/>
              <a:t>Fluency</a:t>
            </a:r>
          </a:p>
        </p:txBody>
      </p:sp>
      <p:sp>
        <p:nvSpPr>
          <p:cNvPr id="17" name="TextBox 16"/>
          <p:cNvSpPr txBox="1"/>
          <p:nvPr/>
        </p:nvSpPr>
        <p:spPr>
          <a:xfrm>
            <a:off x="865497" y="620278"/>
            <a:ext cx="7467598" cy="523220"/>
          </a:xfrm>
          <a:prstGeom prst="rect">
            <a:avLst/>
          </a:prstGeom>
          <a:noFill/>
        </p:spPr>
        <p:txBody>
          <a:bodyPr wrap="square" rtlCol="0">
            <a:spAutoFit/>
          </a:bodyPr>
          <a:lstStyle/>
          <a:p>
            <a:pPr algn="ctr"/>
            <a:r>
              <a:rPr lang="en-US" sz="2800" b="1" dirty="0"/>
              <a:t>Getting Ready for First Grade!</a:t>
            </a:r>
            <a:endParaRPr lang="en-US" sz="8000" b="1" dirty="0"/>
          </a:p>
        </p:txBody>
      </p:sp>
      <p:sp>
        <p:nvSpPr>
          <p:cNvPr id="14" name="TextBox 13"/>
          <p:cNvSpPr txBox="1"/>
          <p:nvPr/>
        </p:nvSpPr>
        <p:spPr>
          <a:xfrm>
            <a:off x="988875" y="1375537"/>
            <a:ext cx="7166251" cy="1200329"/>
          </a:xfrm>
          <a:prstGeom prst="rect">
            <a:avLst/>
          </a:prstGeom>
          <a:noFill/>
        </p:spPr>
        <p:txBody>
          <a:bodyPr wrap="square" rtlCol="0">
            <a:spAutoFit/>
          </a:bodyPr>
          <a:lstStyle/>
          <a:p>
            <a:pPr algn="ctr"/>
            <a:r>
              <a:rPr lang="en-US" b="1" dirty="0">
                <a:solidFill>
                  <a:srgbClr val="008BBC"/>
                </a:solidFill>
              </a:rPr>
              <a:t>It’s very important that you continue to practice math over the summer.  You will be getting some things today to take home and use over the summer to help you get ready for first grade.  You will get a letter telling parents and families how they can help.</a:t>
            </a:r>
          </a:p>
        </p:txBody>
      </p:sp>
      <p:pic>
        <p:nvPicPr>
          <p:cNvPr id="54274" name="Picture 2" descr="http://2.bp.blogspot.com/-06MOrfWbwf4/VhG0BsF0W2I/AAAAAAAAATQ/2dhfrN4j_CI/s1600-r/newhea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87" y="3851426"/>
            <a:ext cx="7388225" cy="221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5386090"/>
          </a:xfrm>
          <a:prstGeom prst="rect">
            <a:avLst/>
          </a:prstGeom>
          <a:noFill/>
        </p:spPr>
        <p:txBody>
          <a:bodyPr wrap="square" rtlCol="0">
            <a:spAutoFit/>
          </a:bodyPr>
          <a:lstStyle/>
          <a:p>
            <a:pPr algn="ctr"/>
            <a:r>
              <a:rPr lang="en-US" sz="3600" b="1" dirty="0">
                <a:solidFill>
                  <a:srgbClr val="0000FF"/>
                </a:solidFill>
              </a:rPr>
              <a:t>What did I ask you to do </a:t>
            </a:r>
            <a:r>
              <a:rPr lang="en-US" sz="3600" b="1" u="sng" dirty="0">
                <a:solidFill>
                  <a:srgbClr val="0000FF"/>
                </a:solidFill>
              </a:rPr>
              <a:t>first</a:t>
            </a:r>
            <a:r>
              <a:rPr lang="en-US" sz="3600" b="1" dirty="0">
                <a:solidFill>
                  <a:srgbClr val="0000FF"/>
                </a:solidFill>
              </a:rPr>
              <a:t>?</a:t>
            </a:r>
          </a:p>
          <a:p>
            <a:pPr algn="ctr"/>
            <a:endParaRPr lang="en-US" sz="3600" b="1" dirty="0">
              <a:solidFill>
                <a:srgbClr val="0000FF"/>
              </a:solidFill>
            </a:endParaRPr>
          </a:p>
          <a:p>
            <a:pPr algn="ctr"/>
            <a:r>
              <a:rPr lang="en-US" sz="3600" b="1" dirty="0">
                <a:solidFill>
                  <a:srgbClr val="FF0000"/>
                </a:solidFill>
              </a:rPr>
              <a:t>What was the </a:t>
            </a:r>
            <a:r>
              <a:rPr lang="en-US" sz="3600" b="1" u="sng" dirty="0">
                <a:solidFill>
                  <a:srgbClr val="FF0000"/>
                </a:solidFill>
              </a:rPr>
              <a:t>second</a:t>
            </a:r>
            <a:r>
              <a:rPr lang="en-US" sz="3600" b="1" dirty="0">
                <a:solidFill>
                  <a:srgbClr val="FF0000"/>
                </a:solidFill>
              </a:rPr>
              <a:t> thing I </a:t>
            </a:r>
          </a:p>
          <a:p>
            <a:pPr algn="ctr"/>
            <a:r>
              <a:rPr lang="en-US" sz="3600" b="1" dirty="0">
                <a:solidFill>
                  <a:srgbClr val="FF0000"/>
                </a:solidFill>
              </a:rPr>
              <a:t>asked you to do?</a:t>
            </a:r>
          </a:p>
          <a:p>
            <a:pPr algn="ctr"/>
            <a:endParaRPr lang="en-US" sz="3600" b="1" dirty="0">
              <a:solidFill>
                <a:srgbClr val="FF0000"/>
              </a:solidFill>
            </a:endParaRPr>
          </a:p>
          <a:p>
            <a:pPr algn="ctr"/>
            <a:r>
              <a:rPr lang="en-US" sz="3600" b="1" dirty="0">
                <a:solidFill>
                  <a:srgbClr val="009900"/>
                </a:solidFill>
              </a:rPr>
              <a:t>And the </a:t>
            </a:r>
            <a:r>
              <a:rPr lang="en-US" sz="3600" b="1" u="sng" dirty="0">
                <a:solidFill>
                  <a:srgbClr val="009900"/>
                </a:solidFill>
              </a:rPr>
              <a:t>third</a:t>
            </a:r>
            <a:r>
              <a:rPr lang="en-US" sz="3600" b="1" dirty="0">
                <a:solidFill>
                  <a:srgbClr val="009900"/>
                </a:solidFill>
              </a:rPr>
              <a:t> thing?</a:t>
            </a:r>
            <a:endParaRPr lang="en-US" sz="3200" b="1" dirty="0">
              <a:solidFill>
                <a:srgbClr val="009900"/>
              </a:solidFill>
            </a:endParaRPr>
          </a:p>
          <a:p>
            <a:endParaRPr lang="en-US" sz="3200" b="1" dirty="0"/>
          </a:p>
          <a:p>
            <a:pPr algn="ctr"/>
            <a:endParaRPr lang="en-US" sz="3600" b="1" dirty="0">
              <a:solidFill>
                <a:srgbClr val="FF0000"/>
              </a:solidFill>
            </a:endParaRPr>
          </a:p>
          <a:p>
            <a:pPr algn="ctr"/>
            <a:endParaRPr lang="en-US" sz="3600" b="1" dirty="0">
              <a:solidFill>
                <a:srgbClr val="009900"/>
              </a:solidFill>
            </a:endParaRP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81471" y="3650940"/>
            <a:ext cx="2315818" cy="2894772"/>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6035691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dirty="0"/>
              <a:t>Module 6, Lesson 7</a:t>
            </a:r>
          </a:p>
        </p:txBody>
      </p:sp>
      <p:sp>
        <p:nvSpPr>
          <p:cNvPr id="16" name="TextBox 15"/>
          <p:cNvSpPr txBox="1"/>
          <p:nvPr/>
        </p:nvSpPr>
        <p:spPr>
          <a:xfrm>
            <a:off x="460375" y="1049923"/>
            <a:ext cx="8074025" cy="1938992"/>
          </a:xfrm>
          <a:prstGeom prst="rect">
            <a:avLst/>
          </a:prstGeom>
          <a:noFill/>
        </p:spPr>
        <p:txBody>
          <a:bodyPr wrap="square" rtlCol="0">
            <a:spAutoFit/>
          </a:bodyPr>
          <a:lstStyle/>
          <a:p>
            <a:pPr algn="ctr"/>
            <a:r>
              <a:rPr lang="en-US" sz="2400" b="1" dirty="0"/>
              <a:t>Pretend you are having a party.  Draw a big rectangle on your personal white board to show a delicious pretend chocolate cake.  Now, use your ruler, and draw lines to show how you would slice it to share the cake with the party guests.  Where would you draw the lines?  How many pieces did you make?</a:t>
            </a:r>
            <a:endParaRPr lang="en-US" sz="2000" b="1" dirty="0"/>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38" name="Picture 2" descr="http://www.culinaryschools.org/clipart/birthday/chocolate-cak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065659"/>
            <a:ext cx="2892425" cy="256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33144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52328" y="1687188"/>
            <a:ext cx="2808218" cy="3046988"/>
          </a:xfrm>
          <a:prstGeom prst="rect">
            <a:avLst/>
          </a:prstGeom>
          <a:noFill/>
        </p:spPr>
        <p:txBody>
          <a:bodyPr wrap="square" rtlCol="0">
            <a:spAutoFit/>
          </a:bodyPr>
          <a:lstStyle/>
          <a:p>
            <a:pPr algn="ctr"/>
            <a:r>
              <a:rPr lang="en-US" sz="2400" b="1" dirty="0">
                <a:solidFill>
                  <a:srgbClr val="0000FF"/>
                </a:solidFill>
              </a:rPr>
              <a:t>What do you see on your paper?</a:t>
            </a: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62000" y="738187"/>
            <a:ext cx="4505325" cy="5381625"/>
          </a:xfrm>
          <a:prstGeom prst="rect">
            <a:avLst/>
          </a:prstGeom>
        </p:spPr>
      </p:pic>
      <p:pic>
        <p:nvPicPr>
          <p:cNvPr id="15362" name="Picture 2" descr="http://cliparts.co/cliparts/zcX/oRk/zcXoRk9c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9950" y="2672014"/>
            <a:ext cx="2359025" cy="23590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960758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09893" y="1387429"/>
            <a:ext cx="2808218" cy="3785652"/>
          </a:xfrm>
          <a:prstGeom prst="rect">
            <a:avLst/>
          </a:prstGeom>
          <a:noFill/>
        </p:spPr>
        <p:txBody>
          <a:bodyPr wrap="square" rtlCol="0">
            <a:spAutoFit/>
          </a:bodyPr>
          <a:lstStyle/>
          <a:p>
            <a:pPr algn="ctr"/>
            <a:r>
              <a:rPr lang="en-US" sz="2400" b="1" dirty="0">
                <a:solidFill>
                  <a:srgbClr val="0000FF"/>
                </a:solidFill>
              </a:rPr>
              <a:t>Today, you are going to be puzzle makers!</a:t>
            </a:r>
          </a:p>
          <a:p>
            <a:pPr algn="ctr"/>
            <a:endParaRPr lang="en-US" sz="2400" b="1" dirty="0">
              <a:solidFill>
                <a:srgbClr val="0000FF"/>
              </a:solidFill>
            </a:endParaRPr>
          </a:p>
          <a:p>
            <a:pPr algn="ctr"/>
            <a:r>
              <a:rPr lang="en-US" sz="2400" b="1" dirty="0">
                <a:solidFill>
                  <a:srgbClr val="FF0000"/>
                </a:solidFill>
              </a:rPr>
              <a:t>Your first job is to cut the paper down the dotted line.</a:t>
            </a:r>
          </a:p>
          <a:p>
            <a:pPr algn="ctr"/>
            <a:endParaRPr lang="en-US" sz="2400" b="1" dirty="0">
              <a:solidFill>
                <a:srgbClr val="0000FF"/>
              </a:solidFill>
            </a:endParaRPr>
          </a:p>
          <a:p>
            <a:pPr algn="ctr"/>
            <a:r>
              <a:rPr lang="en-US" sz="2400" b="1" dirty="0">
                <a:solidFill>
                  <a:srgbClr val="009900"/>
                </a:solidFill>
              </a:rPr>
              <a:t>Then, cut out the solid shapes.  Leave the white ones!</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62000" y="738187"/>
            <a:ext cx="4505325" cy="5381625"/>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16390" name="Picture 6" descr="http://www.clker.com/cliparts/n/D/Z/c/a/8/green-blue-puzzl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9547">
            <a:off x="7656110" y="5080258"/>
            <a:ext cx="1472988" cy="177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978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53713" y="937545"/>
            <a:ext cx="7036572" cy="1200329"/>
          </a:xfrm>
          <a:prstGeom prst="rect">
            <a:avLst/>
          </a:prstGeom>
          <a:noFill/>
        </p:spPr>
        <p:txBody>
          <a:bodyPr wrap="square" rtlCol="0">
            <a:spAutoFit/>
          </a:bodyPr>
          <a:lstStyle/>
          <a:p>
            <a:pPr algn="ctr"/>
            <a:r>
              <a:rPr lang="en-US" sz="2400" b="1" dirty="0">
                <a:solidFill>
                  <a:srgbClr val="0000FF"/>
                </a:solidFill>
              </a:rPr>
              <a:t>Use your ruler to draw two lines through your square.  Make sure your lines go from edge to edge.</a:t>
            </a: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350417" y="2282337"/>
            <a:ext cx="2443163" cy="2412813"/>
          </a:xfrm>
          <a:prstGeom prst="rect">
            <a:avLst/>
          </a:prstGeom>
        </p:spPr>
      </p:pic>
      <p:sp>
        <p:nvSpPr>
          <p:cNvPr id="6" name="TextBox 5"/>
          <p:cNvSpPr txBox="1"/>
          <p:nvPr/>
        </p:nvSpPr>
        <p:spPr>
          <a:xfrm>
            <a:off x="2613630" y="937545"/>
            <a:ext cx="3916735" cy="830997"/>
          </a:xfrm>
          <a:prstGeom prst="rect">
            <a:avLst/>
          </a:prstGeom>
          <a:noFill/>
        </p:spPr>
        <p:txBody>
          <a:bodyPr wrap="square" rtlCol="0">
            <a:spAutoFit/>
          </a:bodyPr>
          <a:lstStyle/>
          <a:p>
            <a:pPr algn="ctr"/>
            <a:r>
              <a:rPr lang="en-US" sz="2400" b="1" dirty="0">
                <a:solidFill>
                  <a:srgbClr val="FF0000"/>
                </a:solidFill>
              </a:rPr>
              <a:t>Do you see some new shapes inside your square now?</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17410" name="Picture 2" descr="http://content.mycutegraphics.com/graphics/owl/owl-sitting-on-book-with-ru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 y="4270304"/>
            <a:ext cx="2962954" cy="250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16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rot="1910805">
            <a:off x="4677502" y="2816853"/>
            <a:ext cx="2451260" cy="2551539"/>
          </a:xfrm>
          <a:prstGeom prst="rect">
            <a:avLst/>
          </a:prstGeom>
        </p:spPr>
      </p:pic>
      <p:sp>
        <p:nvSpPr>
          <p:cNvPr id="14" name="TextBox 13"/>
          <p:cNvSpPr txBox="1"/>
          <p:nvPr/>
        </p:nvSpPr>
        <p:spPr>
          <a:xfrm>
            <a:off x="1053713" y="937545"/>
            <a:ext cx="7036572" cy="1569660"/>
          </a:xfrm>
          <a:prstGeom prst="rect">
            <a:avLst/>
          </a:prstGeom>
          <a:noFill/>
        </p:spPr>
        <p:txBody>
          <a:bodyPr wrap="square" rtlCol="0">
            <a:spAutoFit/>
          </a:bodyPr>
          <a:lstStyle/>
          <a:p>
            <a:pPr algn="ctr"/>
            <a:r>
              <a:rPr lang="en-US" sz="2400" b="1" dirty="0">
                <a:solidFill>
                  <a:srgbClr val="FF0000"/>
                </a:solidFill>
              </a:rPr>
              <a:t>Use your pencil to put your initials inside each of your new shapes.  Now, cut the new shapes apart with your scissors.  You are making a puzzle!</a:t>
            </a: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4" name="Picture 2" descr="http://www.clipartlord.com/wp-content/uploads/2014/11/pencil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29116">
            <a:off x="2114830" y="3301042"/>
            <a:ext cx="3134359" cy="23507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25775751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53713" y="937545"/>
            <a:ext cx="7036572" cy="1569660"/>
          </a:xfrm>
          <a:prstGeom prst="rect">
            <a:avLst/>
          </a:prstGeom>
          <a:noFill/>
        </p:spPr>
        <p:txBody>
          <a:bodyPr wrap="square" rtlCol="0">
            <a:spAutoFit/>
          </a:bodyPr>
          <a:lstStyle/>
          <a:p>
            <a:pPr algn="ctr"/>
            <a:r>
              <a:rPr lang="en-US" sz="2400" b="1" dirty="0">
                <a:solidFill>
                  <a:srgbClr val="FF0000"/>
                </a:solidFill>
              </a:rPr>
              <a:t>Mix up your puzzle pieces!  Now, trade your puzzle pieces with your partner.  Try to put his square back together.  Use the frame on your paper to help you.</a:t>
            </a: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58" name="Picture 2" descr="http://www.clipartfinders.com/clipart/17/putting-together-a-puzzle-172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1" y="2784190"/>
            <a:ext cx="4219575" cy="3305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6979773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44387" y="783104"/>
            <a:ext cx="7848599" cy="1938992"/>
          </a:xfrm>
          <a:prstGeom prst="rect">
            <a:avLst/>
          </a:prstGeom>
          <a:noFill/>
        </p:spPr>
        <p:txBody>
          <a:bodyPr wrap="square" rtlCol="0">
            <a:spAutoFit/>
          </a:bodyPr>
          <a:lstStyle/>
          <a:p>
            <a:pPr algn="ctr"/>
            <a:r>
              <a:rPr lang="en-US" sz="2400" b="1" dirty="0">
                <a:solidFill>
                  <a:srgbClr val="0000FF"/>
                </a:solidFill>
              </a:rPr>
              <a:t>Let’s make another puzzle!  This time, use your ruler to draw two lines through your rectangle.  Make sure that your lines go from side to side.  Remember to put your initials in each of the new shapes before you cut them apart.</a:t>
            </a:r>
          </a:p>
          <a:p>
            <a:pPr algn="ctr"/>
            <a:endParaRPr lang="en-US" sz="24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rot="16200000">
            <a:off x="3674924" y="1873748"/>
            <a:ext cx="1787526" cy="3523979"/>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20482" name="Picture 2" descr="http://clipartoons.com/wp-content/uploads/2015/12/owl-with-ruler-clip-art-owl-with-ruler-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0" y="4424838"/>
            <a:ext cx="2605781" cy="227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703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1524000" y="848485"/>
            <a:ext cx="5638800" cy="3920569"/>
          </a:xfrm>
          <a:prstGeom prst="rect">
            <a:avLst/>
          </a:prstGeom>
        </p:spPr>
      </p:pic>
      <p:pic>
        <p:nvPicPr>
          <p:cNvPr id="7" name="Picture 6"/>
          <p:cNvPicPr>
            <a:picLocks noChangeAspect="1"/>
          </p:cNvPicPr>
          <p:nvPr/>
        </p:nvPicPr>
        <p:blipFill>
          <a:blip r:embed="rId4"/>
          <a:stretch>
            <a:fillRect/>
          </a:stretch>
        </p:blipFill>
        <p:spPr>
          <a:xfrm>
            <a:off x="188843" y="261731"/>
            <a:ext cx="8726557" cy="419100"/>
          </a:xfrm>
          <a:prstGeom prst="rect">
            <a:avLst/>
          </a:prstGeom>
        </p:spPr>
      </p:pic>
      <p:pic>
        <p:nvPicPr>
          <p:cNvPr id="8" name="Picture 7"/>
          <p:cNvPicPr>
            <a:picLocks noChangeAspect="1"/>
          </p:cNvPicPr>
          <p:nvPr/>
        </p:nvPicPr>
        <p:blipFill>
          <a:blip r:embed="rId5"/>
          <a:stretch>
            <a:fillRect/>
          </a:stretch>
        </p:blipFill>
        <p:spPr>
          <a:xfrm>
            <a:off x="1277487" y="4722945"/>
            <a:ext cx="6549267" cy="538066"/>
          </a:xfrm>
          <a:prstGeom prst="rect">
            <a:avLst/>
          </a:prstGeom>
        </p:spPr>
      </p:pic>
    </p:spTree>
    <p:extLst>
      <p:ext uri="{BB962C8B-B14F-4D97-AF65-F5344CB8AC3E}">
        <p14:creationId xmlns:p14="http://schemas.microsoft.com/office/powerpoint/2010/main" val="385626404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88843" y="261731"/>
            <a:ext cx="8726557" cy="419100"/>
          </a:xfrm>
          <a:prstGeom prst="rect">
            <a:avLst/>
          </a:prstGeom>
        </p:spPr>
      </p:pic>
      <p:pic>
        <p:nvPicPr>
          <p:cNvPr id="3" name="Picture 2"/>
          <p:cNvPicPr>
            <a:picLocks noChangeAspect="1"/>
          </p:cNvPicPr>
          <p:nvPr/>
        </p:nvPicPr>
        <p:blipFill>
          <a:blip r:embed="rId4"/>
          <a:stretch>
            <a:fillRect/>
          </a:stretch>
        </p:blipFill>
        <p:spPr>
          <a:xfrm>
            <a:off x="561146" y="997572"/>
            <a:ext cx="7981950" cy="3933825"/>
          </a:xfrm>
          <a:prstGeom prst="rect">
            <a:avLst/>
          </a:prstGeom>
        </p:spPr>
      </p:pic>
    </p:spTree>
    <p:extLst>
      <p:ext uri="{BB962C8B-B14F-4D97-AF65-F5344CB8AC3E}">
        <p14:creationId xmlns:p14="http://schemas.microsoft.com/office/powerpoint/2010/main" val="23646935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88843" y="261731"/>
            <a:ext cx="8726557" cy="419100"/>
          </a:xfrm>
          <a:prstGeom prst="rect">
            <a:avLst/>
          </a:prstGeom>
        </p:spPr>
      </p:pic>
      <p:pic>
        <p:nvPicPr>
          <p:cNvPr id="3" name="Picture 2">
            <a:extLst>
              <a:ext uri="{FF2B5EF4-FFF2-40B4-BE49-F238E27FC236}">
                <a16:creationId xmlns:a16="http://schemas.microsoft.com/office/drawing/2014/main" id="{2DA5A456-28F5-4B22-86AB-62A17D9826AB}"/>
              </a:ext>
            </a:extLst>
          </p:cNvPr>
          <p:cNvPicPr>
            <a:picLocks noChangeAspect="1"/>
          </p:cNvPicPr>
          <p:nvPr/>
        </p:nvPicPr>
        <p:blipFill>
          <a:blip r:embed="rId4"/>
          <a:stretch>
            <a:fillRect/>
          </a:stretch>
        </p:blipFill>
        <p:spPr>
          <a:xfrm>
            <a:off x="746677" y="997572"/>
            <a:ext cx="7610888" cy="4661106"/>
          </a:xfrm>
          <a:prstGeom prst="rect">
            <a:avLst/>
          </a:prstGeom>
        </p:spPr>
      </p:pic>
    </p:spTree>
    <p:extLst>
      <p:ext uri="{BB962C8B-B14F-4D97-AF65-F5344CB8AC3E}">
        <p14:creationId xmlns:p14="http://schemas.microsoft.com/office/powerpoint/2010/main" val="1519699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21615"/>
            <a:ext cx="7772400" cy="1470025"/>
          </a:xfrm>
        </p:spPr>
        <p:txBody>
          <a:bodyPr>
            <a:normAutofit fontScale="90000"/>
          </a:bodyPr>
          <a:lstStyle/>
          <a:p>
            <a:r>
              <a:rPr lang="en-US" sz="4800" dirty="0">
                <a:latin typeface="Kristen ITC" panose="03050502040202030202" pitchFamily="66" charset="0"/>
              </a:rPr>
              <a:t>Lesson Links</a:t>
            </a:r>
            <a:br>
              <a:rPr lang="en-US" sz="4800" dirty="0">
                <a:latin typeface="Kristen ITC" panose="03050502040202030202" pitchFamily="66" charset="0"/>
              </a:rPr>
            </a:br>
            <a:r>
              <a:rPr lang="en-US" sz="2400" b="1" dirty="0">
                <a:latin typeface="Kristen ITC" panose="03050502040202030202" pitchFamily="66" charset="0"/>
              </a:rPr>
              <a:t>Click on the lesson you want to go to! </a:t>
            </a:r>
            <a:br>
              <a:rPr lang="en-US" sz="2400" b="1" dirty="0">
                <a:latin typeface="Kristen ITC" panose="03050502040202030202" pitchFamily="66" charset="0"/>
              </a:rPr>
            </a:br>
            <a:r>
              <a:rPr lang="en-US" sz="2200" dirty="0">
                <a:latin typeface="Kristen ITC" panose="03050502040202030202" pitchFamily="66" charset="0"/>
              </a:rPr>
              <a:t>(You must be in Slide Show/Presentation Mode.)</a:t>
            </a:r>
            <a:endParaRPr lang="en-US" sz="4800" dirty="0">
              <a:latin typeface="Kristen ITC" panose="03050502040202030202" pitchFamily="66" charset="0"/>
            </a:endParaRPr>
          </a:p>
        </p:txBody>
      </p:sp>
      <p:sp>
        <p:nvSpPr>
          <p:cNvPr id="3" name="Subtitle 2"/>
          <p:cNvSpPr>
            <a:spLocks noGrp="1"/>
          </p:cNvSpPr>
          <p:nvPr>
            <p:ph type="subTitle" idx="1"/>
          </p:nvPr>
        </p:nvSpPr>
        <p:spPr>
          <a:xfrm>
            <a:off x="1399149" y="2122712"/>
            <a:ext cx="7010400" cy="1752600"/>
          </a:xfrm>
          <a:ln>
            <a:noFill/>
          </a:ln>
        </p:spPr>
        <p:txBody>
          <a:bodyPr>
            <a:noAutofit/>
          </a:bodyPr>
          <a:lstStyle/>
          <a:p>
            <a:pPr algn="l"/>
            <a:r>
              <a:rPr lang="en-US" sz="24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3" action="ppaction://hlinksldjump"/>
              </a:rPr>
              <a:t>Lesson 1</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4" action="ppaction://hlinksldjump"/>
              </a:rPr>
              <a:t>Lesson 5</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5" action="ppaction://hlinksldjump"/>
              </a:rPr>
              <a:t>Lesson 2</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6" action="ppaction://hlinksldjump"/>
              </a:rPr>
              <a:t>Lesson 6</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7" action="ppaction://hlinksldjump"/>
              </a:rPr>
              <a:t>Lesson 3</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8" action="ppaction://hlinksldjump"/>
              </a:rPr>
              <a:t>Lesson 7</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9" action="ppaction://hlinksldjump"/>
              </a:rPr>
              <a:t>Lesson 4</a:t>
            </a:r>
            <a:r>
              <a:rPr lang="en-US" sz="2800" dirty="0">
                <a:solidFill>
                  <a:srgbClr val="0033CC"/>
                </a:solidFill>
                <a:latin typeface="Kristen ITC" panose="03050502040202030202" pitchFamily="66" charset="0"/>
              </a:rPr>
              <a:t>		</a:t>
            </a:r>
            <a:r>
              <a:rPr lang="en-US" sz="2800" dirty="0">
                <a:solidFill>
                  <a:srgbClr val="0033CC"/>
                </a:solidFill>
                <a:latin typeface="Kristen ITC" panose="03050502040202030202" pitchFamily="66" charset="0"/>
                <a:hlinkClick r:id="rId10" action="ppaction://hlinksldjump"/>
              </a:rPr>
              <a:t>Lesson 8</a:t>
            </a:r>
            <a:r>
              <a:rPr lang="en-US" sz="2800" dirty="0">
                <a:solidFill>
                  <a:srgbClr val="0033CC"/>
                </a:solidFill>
                <a:latin typeface="Kristen ITC" panose="03050502040202030202" pitchFamily="66" charset="0"/>
              </a:rPr>
              <a:t>					</a:t>
            </a:r>
            <a:endParaRPr lang="en-US" sz="2400" dirty="0">
              <a:solidFill>
                <a:srgbClr val="0033CC"/>
              </a:solidFill>
              <a:latin typeface="Kristen ITC" panose="03050502040202030202" pitchFamily="66" charset="0"/>
            </a:endParaRP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descr="http://mrskclipartstore.com/wp-content/uploads/2014/06/circle-Smal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1931" y="4176360"/>
            <a:ext cx="2193373" cy="2593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rskclipartstore.com/wp-content/uploads/2014/06/rectangle-Smal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5922" y="4355020"/>
            <a:ext cx="1901411" cy="24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430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3539430"/>
          </a:xfrm>
          <a:prstGeom prst="rect">
            <a:avLst/>
          </a:prstGeom>
          <a:noFill/>
        </p:spPr>
        <p:txBody>
          <a:bodyPr wrap="square" rtlCol="0">
            <a:spAutoFit/>
          </a:bodyPr>
          <a:lstStyle/>
          <a:p>
            <a:pPr algn="ctr"/>
            <a:r>
              <a:rPr lang="en-US" sz="3600" b="1" dirty="0">
                <a:solidFill>
                  <a:srgbClr val="0000FF"/>
                </a:solidFill>
              </a:rPr>
              <a:t>Let’s play one more time!</a:t>
            </a:r>
          </a:p>
          <a:p>
            <a:pPr algn="ctr"/>
            <a:r>
              <a:rPr lang="en-US" sz="3600" b="1" dirty="0">
                <a:solidFill>
                  <a:srgbClr val="0000FF"/>
                </a:solidFill>
              </a:rPr>
              <a:t>Listen carefully!</a:t>
            </a:r>
          </a:p>
          <a:p>
            <a:pPr algn="ctr"/>
            <a:endParaRPr lang="en-US" sz="1600" b="1" dirty="0">
              <a:solidFill>
                <a:srgbClr val="0000FF"/>
              </a:solidFill>
            </a:endParaRPr>
          </a:p>
          <a:p>
            <a:pPr marL="571500" indent="-571500">
              <a:buFont typeface="Arial" panose="020B0604020202020204" pitchFamily="34" charset="0"/>
              <a:buChar char="•"/>
            </a:pPr>
            <a:r>
              <a:rPr lang="en-US" sz="3200" b="1" u="sng" dirty="0"/>
              <a:t>First</a:t>
            </a:r>
            <a:r>
              <a:rPr lang="en-US" sz="3200" b="1" dirty="0"/>
              <a:t>, clap two times.</a:t>
            </a:r>
          </a:p>
          <a:p>
            <a:pPr marL="571500" indent="-571500">
              <a:buFont typeface="Arial" panose="020B0604020202020204" pitchFamily="34" charset="0"/>
              <a:buChar char="•"/>
            </a:pPr>
            <a:r>
              <a:rPr lang="en-US" sz="3200" b="1" u="sng" dirty="0"/>
              <a:t>Second</a:t>
            </a:r>
            <a:r>
              <a:rPr lang="en-US" sz="3200" b="1" dirty="0"/>
              <a:t>, stomp 3 times.</a:t>
            </a:r>
          </a:p>
          <a:p>
            <a:pPr marL="571500" indent="-571500">
              <a:buFont typeface="Arial" panose="020B0604020202020204" pitchFamily="34" charset="0"/>
              <a:buChar char="•"/>
            </a:pPr>
            <a:r>
              <a:rPr lang="en-US" sz="3200" b="1" u="sng" dirty="0"/>
              <a:t>Third</a:t>
            </a:r>
            <a:r>
              <a:rPr lang="en-US" sz="3200" b="1" dirty="0"/>
              <a:t>, shout “Hooray!” once.</a:t>
            </a:r>
          </a:p>
          <a:p>
            <a:pPr marL="571500" indent="-571500">
              <a:buFont typeface="Arial" panose="020B0604020202020204" pitchFamily="34" charset="0"/>
              <a:buChar char="•"/>
            </a:pPr>
            <a:r>
              <a:rPr lang="en-US" sz="3200" b="1" dirty="0"/>
              <a:t>Please sit down.</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http://www.baytownhumanesociety.org/images/clipart/alle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99" y="3930363"/>
            <a:ext cx="3810000" cy="23241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889428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29400" y="3536949"/>
            <a:ext cx="1384256" cy="23411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32883" y="1204230"/>
            <a:ext cx="3266392" cy="1157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2664553" y="1395046"/>
            <a:ext cx="3814796" cy="919228"/>
          </a:xfrm>
          <a:prstGeom prst="rect">
            <a:avLst/>
          </a:prstGeom>
        </p:spPr>
      </p:pic>
      <p:pic>
        <p:nvPicPr>
          <p:cNvPr id="10" name="Picture 9"/>
          <p:cNvPicPr>
            <a:picLocks noChangeAspect="1"/>
          </p:cNvPicPr>
          <p:nvPr/>
        </p:nvPicPr>
        <p:blipFill>
          <a:blip r:embed="rId5"/>
          <a:stretch>
            <a:fillRect/>
          </a:stretch>
        </p:blipFill>
        <p:spPr>
          <a:xfrm>
            <a:off x="2656156" y="2314274"/>
            <a:ext cx="3837776" cy="2608309"/>
          </a:xfrm>
          <a:prstGeom prst="rect">
            <a:avLst/>
          </a:prstGeom>
        </p:spPr>
      </p:pic>
    </p:spTree>
    <p:extLst>
      <p:ext uri="{BB962C8B-B14F-4D97-AF65-F5344CB8AC3E}">
        <p14:creationId xmlns:p14="http://schemas.microsoft.com/office/powerpoint/2010/main" val="6748891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093428"/>
          </a:xfrm>
          <a:prstGeom prst="rect">
            <a:avLst/>
          </a:prstGeom>
          <a:noFill/>
        </p:spPr>
        <p:txBody>
          <a:bodyPr wrap="square" rtlCol="0">
            <a:spAutoFit/>
          </a:bodyPr>
          <a:lstStyle/>
          <a:p>
            <a:pPr algn="ctr"/>
            <a:r>
              <a:rPr lang="en-US" sz="4800" b="1" dirty="0">
                <a:latin typeface="Kristen ITC" panose="03050502040202030202" pitchFamily="66" charset="0"/>
              </a:rPr>
              <a:t>Lesson 8</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show what I know!</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7755091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8</a:t>
            </a:r>
          </a:p>
          <a:p>
            <a:pPr algn="ctr"/>
            <a:r>
              <a:rPr lang="en-US" sz="1400" dirty="0"/>
              <a:t>Fluency</a:t>
            </a:r>
          </a:p>
        </p:txBody>
      </p:sp>
      <p:sp>
        <p:nvSpPr>
          <p:cNvPr id="17" name="TextBox 16"/>
          <p:cNvSpPr txBox="1"/>
          <p:nvPr/>
        </p:nvSpPr>
        <p:spPr>
          <a:xfrm>
            <a:off x="838202" y="898117"/>
            <a:ext cx="7467598" cy="523220"/>
          </a:xfrm>
          <a:prstGeom prst="rect">
            <a:avLst/>
          </a:prstGeom>
          <a:noFill/>
        </p:spPr>
        <p:txBody>
          <a:bodyPr wrap="square" rtlCol="0">
            <a:spAutoFit/>
          </a:bodyPr>
          <a:lstStyle/>
          <a:p>
            <a:pPr algn="ctr"/>
            <a:r>
              <a:rPr lang="en-US" sz="2800" b="1" dirty="0"/>
              <a:t>My Favorite Fluency</a:t>
            </a:r>
            <a:endParaRPr lang="en-US" sz="8000" b="1" dirty="0"/>
          </a:p>
        </p:txBody>
      </p:sp>
      <p:sp>
        <p:nvSpPr>
          <p:cNvPr id="14" name="TextBox 13"/>
          <p:cNvSpPr txBox="1"/>
          <p:nvPr/>
        </p:nvSpPr>
        <p:spPr>
          <a:xfrm>
            <a:off x="1332638" y="1789240"/>
            <a:ext cx="6478725" cy="1292662"/>
          </a:xfrm>
          <a:prstGeom prst="rect">
            <a:avLst/>
          </a:prstGeom>
          <a:noFill/>
        </p:spPr>
        <p:txBody>
          <a:bodyPr wrap="square" rtlCol="0">
            <a:spAutoFit/>
          </a:bodyPr>
          <a:lstStyle/>
          <a:p>
            <a:pPr algn="ctr"/>
            <a:r>
              <a:rPr lang="en-US" sz="2600" b="1" dirty="0">
                <a:solidFill>
                  <a:srgbClr val="0000FF"/>
                </a:solidFill>
              </a:rPr>
              <a:t>What’s your favorite fluency activity?  Practice teaching it to your partner so that you can teach it to someone at home!</a:t>
            </a:r>
          </a:p>
        </p:txBody>
      </p:sp>
      <p:pic>
        <p:nvPicPr>
          <p:cNvPr id="4" name="Picture 3"/>
          <p:cNvPicPr>
            <a:picLocks noChangeAspect="1"/>
          </p:cNvPicPr>
          <p:nvPr/>
        </p:nvPicPr>
        <p:blipFill>
          <a:blip r:embed="rId4">
            <a:duotone>
              <a:prstClr val="black"/>
              <a:srgbClr val="0000FF">
                <a:tint val="45000"/>
                <a:satMod val="400000"/>
              </a:srgbClr>
            </a:duotone>
          </a:blip>
          <a:stretch>
            <a:fillRect/>
          </a:stretch>
        </p:blipFill>
        <p:spPr>
          <a:xfrm>
            <a:off x="460375" y="5181600"/>
            <a:ext cx="3146161" cy="1297968"/>
          </a:xfrm>
          <a:prstGeom prst="rect">
            <a:avLst/>
          </a:prstGeom>
        </p:spPr>
      </p:pic>
      <p:pic>
        <p:nvPicPr>
          <p:cNvPr id="15" name="Picture 14"/>
          <p:cNvPicPr>
            <a:picLocks noChangeAspect="1"/>
          </p:cNvPicPr>
          <p:nvPr/>
        </p:nvPicPr>
        <p:blipFill>
          <a:blip r:embed="rId4">
            <a:duotone>
              <a:prstClr val="black"/>
              <a:srgbClr val="0000FF">
                <a:tint val="45000"/>
                <a:satMod val="400000"/>
              </a:srgbClr>
            </a:duotone>
          </a:blip>
          <a:stretch>
            <a:fillRect/>
          </a:stretch>
        </p:blipFill>
        <p:spPr>
          <a:xfrm>
            <a:off x="5562600" y="5181600"/>
            <a:ext cx="3146161" cy="1297968"/>
          </a:xfrm>
          <a:prstGeom prst="rect">
            <a:avLst/>
          </a:prstGeom>
        </p:spPr>
      </p:pic>
    </p:spTree>
    <p:extLst>
      <p:ext uri="{BB962C8B-B14F-4D97-AF65-F5344CB8AC3E}">
        <p14:creationId xmlns:p14="http://schemas.microsoft.com/office/powerpoint/2010/main" val="8063609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272057" y="457200"/>
            <a:ext cx="6599885" cy="3631763"/>
          </a:xfrm>
          <a:prstGeom prst="rect">
            <a:avLst/>
          </a:prstGeom>
          <a:noFill/>
        </p:spPr>
        <p:txBody>
          <a:bodyPr wrap="none" rtlCol="0">
            <a:spAutoFit/>
          </a:bodyPr>
          <a:lstStyle/>
          <a:p>
            <a:pPr algn="ctr"/>
            <a:r>
              <a:rPr lang="en-US" sz="11500" b="1" dirty="0">
                <a:solidFill>
                  <a:srgbClr val="0000FF"/>
                </a:solidFill>
                <a:latin typeface="Kristen ITC" panose="03050502040202030202" pitchFamily="66" charset="0"/>
              </a:rPr>
              <a:t>Math </a:t>
            </a:r>
          </a:p>
          <a:p>
            <a:pPr algn="ctr"/>
            <a:r>
              <a:rPr lang="en-US" sz="11500" b="1" dirty="0">
                <a:solidFill>
                  <a:srgbClr val="0000FF"/>
                </a:solidFill>
                <a:latin typeface="Kristen ITC" panose="03050502040202030202" pitchFamily="66" charset="0"/>
              </a:rPr>
              <a:t>Olympics</a:t>
            </a:r>
          </a:p>
        </p:txBody>
      </p:sp>
      <p:pic>
        <p:nvPicPr>
          <p:cNvPr id="21508" name="Picture 4" descr="http://1.bp.blogspot.com/-hNMDyF-SF78/UvJ98LqGRUI/AAAAAAAAASI/p_Yd_wxWsII/s1600/OlympicaMa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028" y="3682782"/>
            <a:ext cx="634794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9148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662115" y="609600"/>
            <a:ext cx="7819769" cy="1323439"/>
          </a:xfrm>
          <a:prstGeom prst="rect">
            <a:avLst/>
          </a:prstGeom>
          <a:noFill/>
        </p:spPr>
        <p:txBody>
          <a:bodyPr wrap="none" rtlCol="0">
            <a:spAutoFit/>
          </a:bodyPr>
          <a:lstStyle/>
          <a:p>
            <a:pPr algn="ctr"/>
            <a:r>
              <a:rPr lang="en-US" sz="8000" b="1" dirty="0">
                <a:solidFill>
                  <a:srgbClr val="0000FF"/>
                </a:solidFill>
                <a:latin typeface="Kristen ITC" panose="03050502040202030202" pitchFamily="66" charset="0"/>
              </a:rPr>
              <a:t>Make-10 Mania</a:t>
            </a:r>
          </a:p>
        </p:txBody>
      </p:sp>
      <p:pic>
        <p:nvPicPr>
          <p:cNvPr id="21506" name="Picture 2" descr="http://cdn.rainbowresource.netdna-cdn.com/products/01874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90800"/>
            <a:ext cx="5998910" cy="3339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9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462818" y="609600"/>
            <a:ext cx="6218369" cy="2800767"/>
          </a:xfrm>
          <a:prstGeom prst="rect">
            <a:avLst/>
          </a:prstGeom>
          <a:noFill/>
        </p:spPr>
        <p:txBody>
          <a:bodyPr wrap="none" rtlCol="0">
            <a:spAutoFit/>
          </a:bodyPr>
          <a:lstStyle/>
          <a:p>
            <a:pPr algn="ctr"/>
            <a:r>
              <a:rPr lang="en-US" sz="8800" b="1" dirty="0">
                <a:solidFill>
                  <a:srgbClr val="0000FF"/>
                </a:solidFill>
                <a:latin typeface="Kristen ITC" panose="03050502040202030202" pitchFamily="66" charset="0"/>
              </a:rPr>
              <a:t>Five-Group</a:t>
            </a:r>
          </a:p>
          <a:p>
            <a:pPr algn="ctr"/>
            <a:r>
              <a:rPr lang="en-US" sz="8800" b="1" dirty="0">
                <a:solidFill>
                  <a:srgbClr val="0000FF"/>
                </a:solidFill>
                <a:latin typeface="Kristen ITC" panose="03050502040202030202" pitchFamily="66" charset="0"/>
              </a:rPr>
              <a:t>Frenzy</a:t>
            </a:r>
          </a:p>
        </p:txBody>
      </p:sp>
      <p:sp>
        <p:nvSpPr>
          <p:cNvPr id="7" name="Rectangle 6"/>
          <p:cNvSpPr/>
          <p:nvPr/>
        </p:nvSpPr>
        <p:spPr>
          <a:xfrm rot="20921677">
            <a:off x="605792" y="2206848"/>
            <a:ext cx="13716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rot="20873157">
            <a:off x="662210" y="2299777"/>
            <a:ext cx="1329210" cy="1446550"/>
          </a:xfrm>
          <a:prstGeom prst="rect">
            <a:avLst/>
          </a:prstGeom>
          <a:noFill/>
        </p:spPr>
        <p:txBody>
          <a:bodyPr wrap="none" rtlCol="0">
            <a:spAutoFit/>
          </a:bodyPr>
          <a:lstStyle/>
          <a:p>
            <a:r>
              <a:rPr lang="en-US" sz="8800" dirty="0"/>
              <a:t>14</a:t>
            </a:r>
          </a:p>
        </p:txBody>
      </p:sp>
      <p:sp>
        <p:nvSpPr>
          <p:cNvPr id="14" name="Rectangle 13"/>
          <p:cNvSpPr/>
          <p:nvPr/>
        </p:nvSpPr>
        <p:spPr>
          <a:xfrm rot="1010131">
            <a:off x="6960163" y="2362227"/>
            <a:ext cx="13716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rot="961611">
            <a:off x="7302717" y="2455156"/>
            <a:ext cx="756938" cy="1446550"/>
          </a:xfrm>
          <a:prstGeom prst="rect">
            <a:avLst/>
          </a:prstGeom>
          <a:noFill/>
        </p:spPr>
        <p:txBody>
          <a:bodyPr wrap="none" rtlCol="0">
            <a:spAutoFit/>
          </a:bodyPr>
          <a:lstStyle/>
          <a:p>
            <a:r>
              <a:rPr lang="en-US" sz="8800" dirty="0"/>
              <a:t>9</a:t>
            </a:r>
          </a:p>
        </p:txBody>
      </p:sp>
      <p:sp>
        <p:nvSpPr>
          <p:cNvPr id="16" name="Rectangle 15"/>
          <p:cNvSpPr/>
          <p:nvPr/>
        </p:nvSpPr>
        <p:spPr>
          <a:xfrm>
            <a:off x="3931423" y="3707230"/>
            <a:ext cx="13716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rot="21551480">
            <a:off x="3987841" y="3800159"/>
            <a:ext cx="1329210" cy="1446550"/>
          </a:xfrm>
          <a:prstGeom prst="rect">
            <a:avLst/>
          </a:prstGeom>
          <a:noFill/>
        </p:spPr>
        <p:txBody>
          <a:bodyPr wrap="none" rtlCol="0">
            <a:spAutoFit/>
          </a:bodyPr>
          <a:lstStyle/>
          <a:p>
            <a:r>
              <a:rPr lang="en-US" sz="8800" dirty="0"/>
              <a:t>18</a:t>
            </a:r>
          </a:p>
        </p:txBody>
      </p:sp>
      <p:sp>
        <p:nvSpPr>
          <p:cNvPr id="18" name="Rectangle 17"/>
          <p:cNvSpPr/>
          <p:nvPr/>
        </p:nvSpPr>
        <p:spPr>
          <a:xfrm rot="20921677">
            <a:off x="6127482" y="4585609"/>
            <a:ext cx="13716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rot="20873157">
            <a:off x="6183900" y="4678538"/>
            <a:ext cx="1329210" cy="1446550"/>
          </a:xfrm>
          <a:prstGeom prst="rect">
            <a:avLst/>
          </a:prstGeom>
          <a:noFill/>
        </p:spPr>
        <p:txBody>
          <a:bodyPr wrap="none" rtlCol="0">
            <a:spAutoFit/>
          </a:bodyPr>
          <a:lstStyle/>
          <a:p>
            <a:r>
              <a:rPr lang="en-US" sz="8800" dirty="0"/>
              <a:t>16</a:t>
            </a:r>
          </a:p>
        </p:txBody>
      </p:sp>
      <p:sp>
        <p:nvSpPr>
          <p:cNvPr id="20" name="Rectangle 19"/>
          <p:cNvSpPr/>
          <p:nvPr/>
        </p:nvSpPr>
        <p:spPr>
          <a:xfrm rot="1151550">
            <a:off x="1613830" y="4393828"/>
            <a:ext cx="13716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rot="1103030">
            <a:off x="1956384" y="4486757"/>
            <a:ext cx="756938" cy="1446550"/>
          </a:xfrm>
          <a:prstGeom prst="rect">
            <a:avLst/>
          </a:prstGeom>
          <a:noFill/>
        </p:spPr>
        <p:txBody>
          <a:bodyPr wrap="none" rtlCol="0">
            <a:spAutoFit/>
          </a:bodyPr>
          <a:lstStyle/>
          <a:p>
            <a:r>
              <a:rPr lang="en-US" sz="8800" dirty="0"/>
              <a:t>6</a:t>
            </a:r>
          </a:p>
        </p:txBody>
      </p:sp>
    </p:spTree>
    <p:extLst>
      <p:ext uri="{BB962C8B-B14F-4D97-AF65-F5344CB8AC3E}">
        <p14:creationId xmlns:p14="http://schemas.microsoft.com/office/powerpoint/2010/main" val="38261887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7A1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779134" y="734729"/>
            <a:ext cx="7585731" cy="1323439"/>
          </a:xfrm>
          <a:prstGeom prst="rect">
            <a:avLst/>
          </a:prstGeom>
          <a:noFill/>
        </p:spPr>
        <p:txBody>
          <a:bodyPr wrap="none" rtlCol="0">
            <a:spAutoFit/>
          </a:bodyPr>
          <a:lstStyle/>
          <a:p>
            <a:pPr algn="ctr"/>
            <a:r>
              <a:rPr lang="en-US" sz="8000" b="1" dirty="0">
                <a:solidFill>
                  <a:srgbClr val="0000FF"/>
                </a:solidFill>
                <a:latin typeface="Kristen ITC" panose="03050502040202030202" pitchFamily="66" charset="0"/>
              </a:rPr>
              <a:t>Shape Shifters</a:t>
            </a:r>
          </a:p>
        </p:txBody>
      </p:sp>
      <p:pic>
        <p:nvPicPr>
          <p:cNvPr id="22532" name="Picture 4" descr="http://mcruffy.com/Images/PatternBlo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666" y="2048229"/>
            <a:ext cx="6764665" cy="444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514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609602" y="609601"/>
            <a:ext cx="10363200" cy="1107996"/>
          </a:xfrm>
          <a:prstGeom prst="rect">
            <a:avLst/>
          </a:prstGeom>
          <a:noFill/>
        </p:spPr>
        <p:txBody>
          <a:bodyPr wrap="square" rtlCol="0">
            <a:spAutoFit/>
          </a:bodyPr>
          <a:lstStyle/>
          <a:p>
            <a:pPr algn="ctr"/>
            <a:r>
              <a:rPr lang="en-US" sz="6600" b="1" dirty="0">
                <a:solidFill>
                  <a:srgbClr val="0000FF"/>
                </a:solidFill>
                <a:latin typeface="Kristen ITC" panose="03050502040202030202" pitchFamily="66" charset="0"/>
              </a:rPr>
              <a:t>The Weigh Station</a:t>
            </a:r>
          </a:p>
        </p:txBody>
      </p:sp>
      <p:pic>
        <p:nvPicPr>
          <p:cNvPr id="24578" name="Picture 2" descr="http://www.hometrainingtools.com/media/catalog/product/cache/1/image/9df78eab33525d08d6e5fb8d27136e95/B/S/BS-12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324" y="2292116"/>
            <a:ext cx="6225347" cy="383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605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602" name="Picture 2" descr="http://ecx.images-amazon.com/images/I/31FeI7bqNBL._SY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63599"/>
            <a:ext cx="4433890" cy="5473938"/>
          </a:xfrm>
          <a:prstGeom prst="rect">
            <a:avLst/>
          </a:prstGeom>
          <a:noFill/>
          <a:extLst>
            <a:ext uri="{909E8E84-426E-40DD-AFC4-6F175D3DCCD1}">
              <a14:hiddenFill xmlns:a14="http://schemas.microsoft.com/office/drawing/2010/main">
                <a:solidFill>
                  <a:srgbClr val="FFFFFF"/>
                </a:solidFill>
              </a14:hiddenFill>
            </a:ext>
          </a:extLst>
        </p:spPr>
      </p:pic>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609602" y="609601"/>
            <a:ext cx="10363200" cy="1107996"/>
          </a:xfrm>
          <a:prstGeom prst="rect">
            <a:avLst/>
          </a:prstGeom>
          <a:noFill/>
        </p:spPr>
        <p:txBody>
          <a:bodyPr wrap="square" rtlCol="0">
            <a:spAutoFit/>
          </a:bodyPr>
          <a:lstStyle/>
          <a:p>
            <a:pPr algn="ctr"/>
            <a:r>
              <a:rPr lang="en-US" sz="6600" b="1" dirty="0">
                <a:solidFill>
                  <a:srgbClr val="0000FF"/>
                </a:solidFill>
                <a:latin typeface="Kristen ITC" panose="03050502040202030202" pitchFamily="66" charset="0"/>
              </a:rPr>
              <a:t>Awesome Authors</a:t>
            </a:r>
          </a:p>
        </p:txBody>
      </p:sp>
    </p:spTree>
    <p:extLst>
      <p:ext uri="{BB962C8B-B14F-4D97-AF65-F5344CB8AC3E}">
        <p14:creationId xmlns:p14="http://schemas.microsoft.com/office/powerpoint/2010/main" val="26213149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974" y="304801"/>
            <a:ext cx="8607425" cy="419100"/>
          </a:xfrm>
          <a:prstGeom prst="rect">
            <a:avLst/>
          </a:prstGeom>
        </p:spPr>
      </p:pic>
      <p:pic>
        <p:nvPicPr>
          <p:cNvPr id="4" name="Picture 3"/>
          <p:cNvPicPr>
            <a:picLocks noChangeAspect="1"/>
          </p:cNvPicPr>
          <p:nvPr/>
        </p:nvPicPr>
        <p:blipFill>
          <a:blip r:embed="rId4"/>
          <a:stretch>
            <a:fillRect/>
          </a:stretch>
        </p:blipFill>
        <p:spPr>
          <a:xfrm>
            <a:off x="327852" y="984321"/>
            <a:ext cx="8229600" cy="3695700"/>
          </a:xfrm>
          <a:prstGeom prst="rect">
            <a:avLst/>
          </a:prstGeom>
        </p:spPr>
      </p:pic>
    </p:spTree>
    <p:extLst>
      <p:ext uri="{BB962C8B-B14F-4D97-AF65-F5344CB8AC3E}">
        <p14:creationId xmlns:p14="http://schemas.microsoft.com/office/powerpoint/2010/main" val="3094197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http://thumbs.dreamstime.com/t/nerd-boy-creative-idea-clipart-picture-cartoon-character-605188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7598"/>
            <a:ext cx="3048000" cy="30480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3416320"/>
          </a:xfrm>
          <a:prstGeom prst="rect">
            <a:avLst/>
          </a:prstGeom>
          <a:noFill/>
        </p:spPr>
        <p:txBody>
          <a:bodyPr wrap="square" rtlCol="0">
            <a:spAutoFit/>
          </a:bodyPr>
          <a:lstStyle/>
          <a:p>
            <a:pPr algn="ctr"/>
            <a:r>
              <a:rPr lang="en-US" sz="3600" b="1" dirty="0">
                <a:solidFill>
                  <a:srgbClr val="0000FF"/>
                </a:solidFill>
              </a:rPr>
              <a:t>What did I ask you to do </a:t>
            </a:r>
            <a:r>
              <a:rPr lang="en-US" sz="3600" b="1" u="sng" dirty="0">
                <a:solidFill>
                  <a:srgbClr val="0000FF"/>
                </a:solidFill>
              </a:rPr>
              <a:t>first</a:t>
            </a:r>
            <a:r>
              <a:rPr lang="en-US" sz="3600" b="1" dirty="0">
                <a:solidFill>
                  <a:srgbClr val="0000FF"/>
                </a:solidFill>
              </a:rPr>
              <a:t>?</a:t>
            </a:r>
          </a:p>
          <a:p>
            <a:pPr algn="ctr"/>
            <a:endParaRPr lang="en-US" sz="3600" b="1" dirty="0">
              <a:solidFill>
                <a:srgbClr val="0000FF"/>
              </a:solidFill>
            </a:endParaRPr>
          </a:p>
          <a:p>
            <a:pPr algn="ctr"/>
            <a:r>
              <a:rPr lang="en-US" sz="3600" b="1" dirty="0">
                <a:solidFill>
                  <a:srgbClr val="FF0000"/>
                </a:solidFill>
              </a:rPr>
              <a:t>What was the </a:t>
            </a:r>
            <a:r>
              <a:rPr lang="en-US" sz="3600" b="1" u="sng" dirty="0">
                <a:solidFill>
                  <a:srgbClr val="FF0000"/>
                </a:solidFill>
              </a:rPr>
              <a:t>second</a:t>
            </a:r>
            <a:r>
              <a:rPr lang="en-US" sz="3600" b="1" dirty="0">
                <a:solidFill>
                  <a:srgbClr val="FF0000"/>
                </a:solidFill>
              </a:rPr>
              <a:t> thing I </a:t>
            </a:r>
          </a:p>
          <a:p>
            <a:pPr algn="ctr"/>
            <a:r>
              <a:rPr lang="en-US" sz="3600" b="1" dirty="0">
                <a:solidFill>
                  <a:srgbClr val="FF0000"/>
                </a:solidFill>
              </a:rPr>
              <a:t>asked you to do?</a:t>
            </a:r>
          </a:p>
          <a:p>
            <a:pPr algn="ctr"/>
            <a:endParaRPr lang="en-US" sz="3600" b="1" dirty="0">
              <a:solidFill>
                <a:srgbClr val="FF0000"/>
              </a:solidFill>
            </a:endParaRPr>
          </a:p>
          <a:p>
            <a:pPr algn="ctr"/>
            <a:r>
              <a:rPr lang="en-US" sz="3600" b="1" dirty="0">
                <a:solidFill>
                  <a:srgbClr val="009900"/>
                </a:solidFill>
              </a:rPr>
              <a:t>And the </a:t>
            </a:r>
            <a:r>
              <a:rPr lang="en-US" sz="3600" b="1" u="sng" dirty="0">
                <a:solidFill>
                  <a:srgbClr val="009900"/>
                </a:solidFill>
              </a:rPr>
              <a:t>third</a:t>
            </a:r>
            <a:r>
              <a:rPr lang="en-US" sz="3600" b="1" dirty="0">
                <a:solidFill>
                  <a:srgbClr val="009900"/>
                </a:solidFill>
              </a:rPr>
              <a:t> thing?</a:t>
            </a:r>
            <a:endParaRPr lang="en-US" sz="3200" b="1" dirty="0">
              <a:solidFill>
                <a:srgbClr val="0099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00537675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974" y="304801"/>
            <a:ext cx="8607425" cy="419100"/>
          </a:xfrm>
          <a:prstGeom prst="rect">
            <a:avLst/>
          </a:prstGeom>
        </p:spPr>
      </p:pic>
      <p:pic>
        <p:nvPicPr>
          <p:cNvPr id="3" name="Picture 2"/>
          <p:cNvPicPr>
            <a:picLocks noChangeAspect="1"/>
          </p:cNvPicPr>
          <p:nvPr/>
        </p:nvPicPr>
        <p:blipFill>
          <a:blip r:embed="rId4"/>
          <a:stretch>
            <a:fillRect/>
          </a:stretch>
        </p:blipFill>
        <p:spPr>
          <a:xfrm>
            <a:off x="452437" y="1097066"/>
            <a:ext cx="8239125" cy="4638675"/>
          </a:xfrm>
          <a:prstGeom prst="rect">
            <a:avLst/>
          </a:prstGeom>
        </p:spPr>
      </p:pic>
    </p:spTree>
    <p:extLst>
      <p:ext uri="{BB962C8B-B14F-4D97-AF65-F5344CB8AC3E}">
        <p14:creationId xmlns:p14="http://schemas.microsoft.com/office/powerpoint/2010/main" val="179041720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974" y="304801"/>
            <a:ext cx="8607425" cy="419100"/>
          </a:xfrm>
          <a:prstGeom prst="rect">
            <a:avLst/>
          </a:prstGeom>
        </p:spPr>
      </p:pic>
      <p:pic>
        <p:nvPicPr>
          <p:cNvPr id="4" name="Picture 3"/>
          <p:cNvPicPr>
            <a:picLocks noChangeAspect="1"/>
          </p:cNvPicPr>
          <p:nvPr/>
        </p:nvPicPr>
        <p:blipFill>
          <a:blip r:embed="rId4"/>
          <a:stretch>
            <a:fillRect/>
          </a:stretch>
        </p:blipFill>
        <p:spPr>
          <a:xfrm>
            <a:off x="460375" y="1020764"/>
            <a:ext cx="8153400" cy="3448050"/>
          </a:xfrm>
          <a:prstGeom prst="rect">
            <a:avLst/>
          </a:prstGeom>
        </p:spPr>
      </p:pic>
    </p:spTree>
    <p:extLst>
      <p:ext uri="{BB962C8B-B14F-4D97-AF65-F5344CB8AC3E}">
        <p14:creationId xmlns:p14="http://schemas.microsoft.com/office/powerpoint/2010/main" val="26632462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974" y="304801"/>
            <a:ext cx="8607425" cy="419100"/>
          </a:xfrm>
          <a:prstGeom prst="rect">
            <a:avLst/>
          </a:prstGeom>
        </p:spPr>
      </p:pic>
      <p:pic>
        <p:nvPicPr>
          <p:cNvPr id="3" name="Picture 2"/>
          <p:cNvPicPr>
            <a:picLocks noChangeAspect="1"/>
          </p:cNvPicPr>
          <p:nvPr/>
        </p:nvPicPr>
        <p:blipFill>
          <a:blip r:embed="rId4"/>
          <a:stretch>
            <a:fillRect/>
          </a:stretch>
        </p:blipFill>
        <p:spPr>
          <a:xfrm>
            <a:off x="460375" y="1043955"/>
            <a:ext cx="7867650" cy="3724275"/>
          </a:xfrm>
          <a:prstGeom prst="rect">
            <a:avLst/>
          </a:prstGeom>
        </p:spPr>
      </p:pic>
    </p:spTree>
    <p:extLst>
      <p:ext uri="{BB962C8B-B14F-4D97-AF65-F5344CB8AC3E}">
        <p14:creationId xmlns:p14="http://schemas.microsoft.com/office/powerpoint/2010/main" val="386382393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974" y="304801"/>
            <a:ext cx="8607425" cy="419100"/>
          </a:xfrm>
          <a:prstGeom prst="rect">
            <a:avLst/>
          </a:prstGeom>
        </p:spPr>
      </p:pic>
      <p:pic>
        <p:nvPicPr>
          <p:cNvPr id="4" name="Picture 3"/>
          <p:cNvPicPr>
            <a:picLocks noChangeAspect="1"/>
          </p:cNvPicPr>
          <p:nvPr/>
        </p:nvPicPr>
        <p:blipFill>
          <a:blip r:embed="rId4"/>
          <a:stretch>
            <a:fillRect/>
          </a:stretch>
        </p:blipFill>
        <p:spPr>
          <a:xfrm>
            <a:off x="427245" y="876302"/>
            <a:ext cx="8077200" cy="3571875"/>
          </a:xfrm>
          <a:prstGeom prst="rect">
            <a:avLst/>
          </a:prstGeom>
        </p:spPr>
      </p:pic>
    </p:spTree>
    <p:extLst>
      <p:ext uri="{BB962C8B-B14F-4D97-AF65-F5344CB8AC3E}">
        <p14:creationId xmlns:p14="http://schemas.microsoft.com/office/powerpoint/2010/main" val="3863808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2062103"/>
          </a:xfrm>
          <a:prstGeom prst="rect">
            <a:avLst/>
          </a:prstGeom>
          <a:noFill/>
        </p:spPr>
        <p:txBody>
          <a:bodyPr wrap="square" rtlCol="0">
            <a:spAutoFit/>
          </a:bodyPr>
          <a:lstStyle/>
          <a:p>
            <a:pPr algn="ctr"/>
            <a:r>
              <a:rPr lang="en-US" sz="3600" b="1" dirty="0">
                <a:solidFill>
                  <a:srgbClr val="0000FF"/>
                </a:solidFill>
              </a:rPr>
              <a:t>You are going to be builders today!</a:t>
            </a:r>
          </a:p>
          <a:p>
            <a:pPr algn="ctr"/>
            <a:endParaRPr lang="en-US" sz="3600" b="1" dirty="0"/>
          </a:p>
          <a:p>
            <a:pPr algn="ctr"/>
            <a:r>
              <a:rPr lang="en-US" sz="2800" b="1" dirty="0"/>
              <a:t>We are going to make shapes.  Look at the materials you have.  What do you notice?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http://images.clipartpanda.com/construction-worker-clipart-female_construction_worker_0515-0911-0913-0723_SM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computerclipart.com/computer_clipart_images/clip_art_illustration_of_a_stick_figure_construction_worker_holding_blueprints_0515-0911-0722-3522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5814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935220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2330" y="906127"/>
            <a:ext cx="8299337" cy="954107"/>
          </a:xfrm>
          <a:prstGeom prst="rect">
            <a:avLst/>
          </a:prstGeom>
          <a:noFill/>
        </p:spPr>
        <p:txBody>
          <a:bodyPr wrap="square" rtlCol="0">
            <a:spAutoFit/>
          </a:bodyPr>
          <a:lstStyle/>
          <a:p>
            <a:pPr algn="ctr"/>
            <a:r>
              <a:rPr lang="en-US" sz="2800" b="1" dirty="0">
                <a:solidFill>
                  <a:srgbClr val="0000FF"/>
                </a:solidFill>
              </a:rPr>
              <a:t>Pick up your sticks, and arrange them on your desk.  Try to make a shape.  Who has an idea?</a:t>
            </a:r>
            <a:endParaRPr lang="en-US" sz="2000" b="1" dirty="0"/>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descr="http://content.mycutegraphics.com/graphics/school/boy-raising-hand-at-scho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804" y="2834307"/>
            <a:ext cx="2188391" cy="3529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297165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pic>
        <p:nvPicPr>
          <p:cNvPr id="11266" name="Picture 2" descr="http://www.reikiforallcreatures.com/blog/wp-content/uploads/2013/03/Dog-w-Big-Ea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640" y="3468805"/>
            <a:ext cx="3057964" cy="33524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0404" y="728197"/>
            <a:ext cx="7643191" cy="3416320"/>
          </a:xfrm>
          <a:prstGeom prst="rect">
            <a:avLst/>
          </a:prstGeom>
          <a:noFill/>
        </p:spPr>
        <p:txBody>
          <a:bodyPr wrap="square" rtlCol="0">
            <a:spAutoFit/>
          </a:bodyPr>
          <a:lstStyle/>
          <a:p>
            <a:pPr algn="ctr"/>
            <a:r>
              <a:rPr lang="en-US" sz="3600" b="1" dirty="0">
                <a:solidFill>
                  <a:srgbClr val="0000FF"/>
                </a:solidFill>
              </a:rPr>
              <a:t>Let’s practice more shape making!</a:t>
            </a:r>
          </a:p>
          <a:p>
            <a:pPr algn="ctr"/>
            <a:endParaRPr lang="en-US" sz="3600" b="1" dirty="0">
              <a:solidFill>
                <a:srgbClr val="0000FF"/>
              </a:solidFill>
            </a:endParaRPr>
          </a:p>
          <a:p>
            <a:pPr marL="571500" indent="-571500">
              <a:buFont typeface="Arial" panose="020B0604020202020204" pitchFamily="34" charset="0"/>
              <a:buChar char="•"/>
            </a:pPr>
            <a:r>
              <a:rPr lang="en-US" sz="2400" b="1" u="sng" dirty="0"/>
              <a:t>First</a:t>
            </a:r>
            <a:r>
              <a:rPr lang="en-US" sz="2400" b="1" dirty="0"/>
              <a:t>, use your scissors to cut each of your sticks at the mark in the middle.</a:t>
            </a:r>
          </a:p>
          <a:p>
            <a:pPr marL="571500" indent="-571500">
              <a:buFont typeface="Arial" panose="020B0604020202020204" pitchFamily="34" charset="0"/>
              <a:buChar char="•"/>
            </a:pPr>
            <a:r>
              <a:rPr lang="en-US" sz="2400" b="1" u="sng" dirty="0"/>
              <a:t>Second</a:t>
            </a:r>
            <a:r>
              <a:rPr lang="en-US" sz="2400" b="1" dirty="0"/>
              <a:t>, arrange your little sticks to make different flat shapes.</a:t>
            </a:r>
          </a:p>
          <a:p>
            <a:pPr marL="571500" indent="-571500">
              <a:buFont typeface="Arial" panose="020B0604020202020204" pitchFamily="34" charset="0"/>
              <a:buChar char="•"/>
            </a:pPr>
            <a:r>
              <a:rPr lang="en-US" sz="2400" b="1" u="sng" dirty="0"/>
              <a:t>Third</a:t>
            </a:r>
            <a:r>
              <a:rPr lang="en-US" sz="2400" b="1" dirty="0"/>
              <a:t>, use bits of clay to connect the corners of your new shape.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599928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12775" y="714107"/>
            <a:ext cx="7933083" cy="1200329"/>
          </a:xfrm>
          <a:prstGeom prst="rect">
            <a:avLst/>
          </a:prstGeom>
          <a:noFill/>
        </p:spPr>
        <p:txBody>
          <a:bodyPr wrap="square" rtlCol="0">
            <a:spAutoFit/>
          </a:bodyPr>
          <a:lstStyle/>
          <a:p>
            <a:pPr algn="ctr"/>
            <a:r>
              <a:rPr lang="en-US" sz="2400" b="1" dirty="0">
                <a:solidFill>
                  <a:srgbClr val="0000FF"/>
                </a:solidFill>
              </a:rPr>
              <a:t>If you haven’t made a square yet, do so now.  Then, you may experiment.  How many different shapes can you make?  We will have a shape show when you are done!</a:t>
            </a:r>
            <a:endParaRPr lang="en-US" b="1" dirty="0"/>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076301" y="2722653"/>
            <a:ext cx="3048000" cy="3019246"/>
          </a:xfrm>
          <a:prstGeom prst="rect">
            <a:avLst/>
          </a:prstGeom>
        </p:spPr>
      </p:pic>
      <p:pic>
        <p:nvPicPr>
          <p:cNvPr id="5" name="Picture 4"/>
          <p:cNvPicPr>
            <a:picLocks noChangeAspect="1"/>
          </p:cNvPicPr>
          <p:nvPr/>
        </p:nvPicPr>
        <p:blipFill>
          <a:blip r:embed="rId4"/>
          <a:stretch>
            <a:fillRect/>
          </a:stretch>
        </p:blipFill>
        <p:spPr>
          <a:xfrm>
            <a:off x="7083287" y="4901864"/>
            <a:ext cx="1755938" cy="1680071"/>
          </a:xfrm>
          <a:prstGeom prst="rect">
            <a:avLst/>
          </a:prstGeom>
        </p:spPr>
      </p:pic>
      <p:pic>
        <p:nvPicPr>
          <p:cNvPr id="15" name="Picture 14"/>
          <p:cNvPicPr>
            <a:picLocks noChangeAspect="1"/>
          </p:cNvPicPr>
          <p:nvPr/>
        </p:nvPicPr>
        <p:blipFill>
          <a:blip r:embed="rId4"/>
          <a:stretch>
            <a:fillRect/>
          </a:stretch>
        </p:blipFill>
        <p:spPr>
          <a:xfrm flipH="1">
            <a:off x="307975" y="4876800"/>
            <a:ext cx="1769585" cy="1701822"/>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47731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3170099"/>
          </a:xfrm>
          <a:prstGeom prst="rect">
            <a:avLst/>
          </a:prstGeom>
          <a:noFill/>
        </p:spPr>
        <p:txBody>
          <a:bodyPr wrap="square" rtlCol="0">
            <a:spAutoFit/>
          </a:bodyPr>
          <a:lstStyle/>
          <a:p>
            <a:pPr algn="ctr"/>
            <a:r>
              <a:rPr lang="en-US" sz="3200" b="1" dirty="0">
                <a:solidFill>
                  <a:srgbClr val="0000FF"/>
                </a:solidFill>
              </a:rPr>
              <a:t>Listen again!  Get your pencil and </a:t>
            </a:r>
          </a:p>
          <a:p>
            <a:pPr algn="ctr"/>
            <a:r>
              <a:rPr lang="en-US" sz="3200" b="1" dirty="0">
                <a:solidFill>
                  <a:srgbClr val="0000FF"/>
                </a:solidFill>
              </a:rPr>
              <a:t>construction paper ready.</a:t>
            </a:r>
          </a:p>
          <a:p>
            <a:pPr algn="ctr"/>
            <a:endParaRPr lang="en-US" sz="1600" b="1" dirty="0">
              <a:solidFill>
                <a:srgbClr val="0000FF"/>
              </a:solidFill>
            </a:endParaRPr>
          </a:p>
          <a:p>
            <a:pPr marL="571500" indent="-571500">
              <a:buFont typeface="Arial" panose="020B0604020202020204" pitchFamily="34" charset="0"/>
              <a:buChar char="•"/>
            </a:pPr>
            <a:r>
              <a:rPr lang="en-US" sz="2400" b="1" u="sng" dirty="0"/>
              <a:t>First</a:t>
            </a:r>
            <a:r>
              <a:rPr lang="en-US" sz="2400" b="1" dirty="0"/>
              <a:t>, put a dot on the left side of your paper.  Watch me!</a:t>
            </a:r>
          </a:p>
          <a:p>
            <a:pPr marL="571500" indent="-571500">
              <a:buFont typeface="Arial" panose="020B0604020202020204" pitchFamily="34" charset="0"/>
              <a:buChar char="•"/>
            </a:pPr>
            <a:r>
              <a:rPr lang="en-US" sz="2400" b="1" u="sng" dirty="0"/>
              <a:t>Second</a:t>
            </a:r>
            <a:r>
              <a:rPr lang="en-US" sz="2400" b="1" dirty="0"/>
              <a:t>, draw a line that starts at that dot with your ruler.  Watch me!</a:t>
            </a:r>
          </a:p>
          <a:p>
            <a:pPr marL="571500" indent="-571500">
              <a:buFont typeface="Arial" panose="020B0604020202020204" pitchFamily="34" charset="0"/>
              <a:buChar char="•"/>
            </a:pPr>
            <a:r>
              <a:rPr lang="en-US" sz="2400" b="1" u="sng" dirty="0"/>
              <a:t>Third</a:t>
            </a:r>
            <a:r>
              <a:rPr lang="en-US" sz="2400" b="1" dirty="0"/>
              <a:t>, draw another line that starts at that dot with your ruler.  Watch me!</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315200" y="3657600"/>
            <a:ext cx="1371600" cy="2818357"/>
          </a:xfrm>
          <a:prstGeom prst="rect">
            <a:avLst/>
          </a:prstGeom>
        </p:spPr>
      </p:pic>
      <p:sp>
        <p:nvSpPr>
          <p:cNvPr id="11" name="TextBox 10"/>
          <p:cNvSpPr txBox="1"/>
          <p:nvPr/>
        </p:nvSpPr>
        <p:spPr>
          <a:xfrm>
            <a:off x="503583" y="937611"/>
            <a:ext cx="8299337" cy="2677656"/>
          </a:xfrm>
          <a:prstGeom prst="rect">
            <a:avLst/>
          </a:prstGeom>
          <a:noFill/>
        </p:spPr>
        <p:txBody>
          <a:bodyPr wrap="square" rtlCol="0">
            <a:spAutoFit/>
          </a:bodyPr>
          <a:lstStyle/>
          <a:p>
            <a:pPr algn="ctr"/>
            <a:r>
              <a:rPr lang="en-US" sz="3200" b="1" dirty="0">
                <a:solidFill>
                  <a:srgbClr val="0000FF"/>
                </a:solidFill>
              </a:rPr>
              <a:t>Listen again!</a:t>
            </a:r>
          </a:p>
          <a:p>
            <a:pPr algn="ctr"/>
            <a:endParaRPr lang="en-US" sz="1600" b="1" dirty="0">
              <a:solidFill>
                <a:srgbClr val="0000FF"/>
              </a:solidFill>
            </a:endParaRPr>
          </a:p>
          <a:p>
            <a:pPr marL="571500" indent="-571500">
              <a:buFont typeface="Arial" panose="020B0604020202020204" pitchFamily="34" charset="0"/>
              <a:buChar char="•"/>
            </a:pPr>
            <a:r>
              <a:rPr lang="en-US" sz="2400" b="1" u="sng" dirty="0"/>
              <a:t>First</a:t>
            </a:r>
            <a:r>
              <a:rPr lang="en-US" sz="2400" b="1" dirty="0"/>
              <a:t>, put a dot at the ends of both your lines.  Watch me!</a:t>
            </a:r>
          </a:p>
          <a:p>
            <a:pPr marL="571500" indent="-571500">
              <a:buFont typeface="Arial" panose="020B0604020202020204" pitchFamily="34" charset="0"/>
              <a:buChar char="•"/>
            </a:pPr>
            <a:r>
              <a:rPr lang="en-US" sz="2400" b="1" u="sng" dirty="0"/>
              <a:t>Second</a:t>
            </a:r>
            <a:r>
              <a:rPr lang="en-US" sz="2400" b="1" dirty="0"/>
              <a:t>, draw a line with your ruler to connect those dots.  Watch me!</a:t>
            </a:r>
          </a:p>
          <a:p>
            <a:pPr marL="571500" indent="-571500">
              <a:buFont typeface="Arial" panose="020B0604020202020204" pitchFamily="34" charset="0"/>
              <a:buChar char="•"/>
            </a:pPr>
            <a:r>
              <a:rPr lang="en-US" sz="2400" b="1" u="sng" dirty="0"/>
              <a:t>Third</a:t>
            </a:r>
            <a:r>
              <a:rPr lang="en-US" sz="2400" b="1" dirty="0"/>
              <a:t>, show your work to a friend, and tell them what shape you drew.</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79640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204" y="909440"/>
            <a:ext cx="7795591" cy="1384995"/>
          </a:xfrm>
          <a:prstGeom prst="rect">
            <a:avLst/>
          </a:prstGeom>
          <a:noFill/>
        </p:spPr>
        <p:txBody>
          <a:bodyPr wrap="square" rtlCol="0">
            <a:spAutoFit/>
          </a:bodyPr>
          <a:lstStyle/>
          <a:p>
            <a:pPr algn="ctr"/>
            <a:r>
              <a:rPr lang="en-US" sz="2800" b="1" dirty="0">
                <a:solidFill>
                  <a:srgbClr val="0000FF"/>
                </a:solidFill>
              </a:rPr>
              <a:t>Now, share about all your shapes with your friends-</a:t>
            </a:r>
          </a:p>
          <a:p>
            <a:pPr algn="ctr"/>
            <a:r>
              <a:rPr lang="en-US" sz="2800" b="1" dirty="0">
                <a:solidFill>
                  <a:srgbClr val="0000FF"/>
                </a:solidFill>
              </a:rPr>
              <a:t>the ones you made with straws and the ones you made with your ruler.</a:t>
            </a:r>
            <a:endParaRPr lang="en-US" sz="2000" b="1" dirty="0"/>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4" name="Picture 2" descr="http://clipartion.com/wp-content/uploads/2015/10/recess-new-buddies-every-day-good-advice-about-helping-t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9" y="3820069"/>
            <a:ext cx="5715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208340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10209" y="691390"/>
            <a:ext cx="8299337" cy="3354765"/>
          </a:xfrm>
          <a:prstGeom prst="rect">
            <a:avLst/>
          </a:prstGeom>
          <a:noFill/>
        </p:spPr>
        <p:txBody>
          <a:bodyPr wrap="square" rtlCol="0">
            <a:spAutoFit/>
          </a:bodyPr>
          <a:lstStyle/>
          <a:p>
            <a:pPr algn="ctr"/>
            <a:r>
              <a:rPr lang="en-US" sz="3600" b="1" dirty="0">
                <a:solidFill>
                  <a:srgbClr val="0000FF"/>
                </a:solidFill>
              </a:rPr>
              <a:t>Listen carefully!</a:t>
            </a:r>
          </a:p>
          <a:p>
            <a:pPr algn="ctr"/>
            <a:endParaRPr lang="en-US" sz="3600" b="1" dirty="0">
              <a:solidFill>
                <a:srgbClr val="0000FF"/>
              </a:solidFill>
            </a:endParaRPr>
          </a:p>
          <a:p>
            <a:pPr marL="571500" indent="-571500">
              <a:buFont typeface="Arial" panose="020B0604020202020204" pitchFamily="34" charset="0"/>
              <a:buChar char="•"/>
            </a:pPr>
            <a:r>
              <a:rPr lang="en-US" sz="2800" b="1" u="sng" dirty="0"/>
              <a:t>First</a:t>
            </a:r>
            <a:r>
              <a:rPr lang="en-US" sz="2800" b="1" dirty="0"/>
              <a:t>, put your name on your construction paper.</a:t>
            </a:r>
          </a:p>
          <a:p>
            <a:pPr marL="571500" indent="-571500">
              <a:buFont typeface="Arial" panose="020B0604020202020204" pitchFamily="34" charset="0"/>
              <a:buChar char="•"/>
            </a:pPr>
            <a:r>
              <a:rPr lang="en-US" sz="2800" b="1" u="sng" dirty="0"/>
              <a:t>Second</a:t>
            </a:r>
            <a:r>
              <a:rPr lang="en-US" sz="2800" b="1" dirty="0"/>
              <a:t>, carefully lift your shapes onto your paper, and leave them on your desk.</a:t>
            </a:r>
          </a:p>
          <a:p>
            <a:pPr marL="571500" indent="-571500">
              <a:buFont typeface="Arial" panose="020B0604020202020204" pitchFamily="34" charset="0"/>
              <a:buChar char="•"/>
            </a:pPr>
            <a:r>
              <a:rPr lang="en-US" sz="2800" b="1" u="sng" dirty="0"/>
              <a:t>Third</a:t>
            </a:r>
            <a:r>
              <a:rPr lang="en-US" sz="2800" b="1" dirty="0"/>
              <a:t>, stand up and get ready to look at the shapes the rest of the class created.</a:t>
            </a: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5410200" y="4168687"/>
            <a:ext cx="3214688" cy="2381250"/>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890837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81471" y="211932"/>
            <a:ext cx="8557729" cy="490537"/>
          </a:xfrm>
          <a:prstGeom prst="rect">
            <a:avLst/>
          </a:prstGeom>
        </p:spPr>
      </p:pic>
      <p:pic>
        <p:nvPicPr>
          <p:cNvPr id="7" name="Picture 6"/>
          <p:cNvPicPr>
            <a:picLocks noChangeAspect="1"/>
          </p:cNvPicPr>
          <p:nvPr/>
        </p:nvPicPr>
        <p:blipFill>
          <a:blip r:embed="rId4"/>
          <a:stretch>
            <a:fillRect/>
          </a:stretch>
        </p:blipFill>
        <p:spPr>
          <a:xfrm>
            <a:off x="236105" y="1066800"/>
            <a:ext cx="8671790" cy="3700462"/>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278094"/>
          </a:xfrm>
          <a:prstGeom prst="rect">
            <a:avLst/>
          </a:prstGeom>
          <a:noFill/>
        </p:spPr>
        <p:txBody>
          <a:bodyPr wrap="square" rtlCol="0">
            <a:spAutoFit/>
          </a:bodyPr>
          <a:lstStyle/>
          <a:p>
            <a:pPr algn="ctr"/>
            <a:r>
              <a:rPr lang="en-US" sz="4800" b="1" dirty="0">
                <a:latin typeface="Kristen ITC" panose="03050502040202030202" pitchFamily="66" charset="0"/>
              </a:rPr>
              <a:t>Lesson 1</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describe how to build flat shapes.</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417813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81471" y="211932"/>
            <a:ext cx="8557729" cy="490537"/>
          </a:xfrm>
          <a:prstGeom prst="rect">
            <a:avLst/>
          </a:prstGeom>
        </p:spPr>
      </p:pic>
      <p:pic>
        <p:nvPicPr>
          <p:cNvPr id="2" name="Picture 1"/>
          <p:cNvPicPr>
            <a:picLocks noChangeAspect="1"/>
          </p:cNvPicPr>
          <p:nvPr/>
        </p:nvPicPr>
        <p:blipFill>
          <a:blip r:embed="rId4"/>
          <a:stretch>
            <a:fillRect/>
          </a:stretch>
        </p:blipFill>
        <p:spPr>
          <a:xfrm>
            <a:off x="770576" y="846932"/>
            <a:ext cx="7579518" cy="5214357"/>
          </a:xfrm>
          <a:prstGeom prst="rect">
            <a:avLst/>
          </a:prstGeom>
        </p:spPr>
      </p:pic>
    </p:spTree>
    <p:extLst>
      <p:ext uri="{BB962C8B-B14F-4D97-AF65-F5344CB8AC3E}">
        <p14:creationId xmlns:p14="http://schemas.microsoft.com/office/powerpoint/2010/main" val="3227989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81471" y="211932"/>
            <a:ext cx="8557729" cy="490537"/>
          </a:xfrm>
          <a:prstGeom prst="rect">
            <a:avLst/>
          </a:prstGeom>
        </p:spPr>
      </p:pic>
      <p:pic>
        <p:nvPicPr>
          <p:cNvPr id="4" name="Picture 3"/>
          <p:cNvPicPr>
            <a:picLocks noChangeAspect="1"/>
          </p:cNvPicPr>
          <p:nvPr/>
        </p:nvPicPr>
        <p:blipFill>
          <a:blip r:embed="rId4"/>
          <a:stretch>
            <a:fillRect/>
          </a:stretch>
        </p:blipFill>
        <p:spPr>
          <a:xfrm>
            <a:off x="747712" y="1019210"/>
            <a:ext cx="7648575" cy="5038347"/>
          </a:xfrm>
          <a:prstGeom prst="rect">
            <a:avLst/>
          </a:prstGeom>
        </p:spPr>
      </p:pic>
    </p:spTree>
    <p:extLst>
      <p:ext uri="{BB962C8B-B14F-4D97-AF65-F5344CB8AC3E}">
        <p14:creationId xmlns:p14="http://schemas.microsoft.com/office/powerpoint/2010/main" val="1225235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81471" y="211932"/>
            <a:ext cx="8557729" cy="490537"/>
          </a:xfrm>
          <a:prstGeom prst="rect">
            <a:avLst/>
          </a:prstGeom>
        </p:spPr>
      </p:pic>
      <p:pic>
        <p:nvPicPr>
          <p:cNvPr id="2" name="Picture 1"/>
          <p:cNvPicPr>
            <a:picLocks noChangeAspect="1"/>
          </p:cNvPicPr>
          <p:nvPr/>
        </p:nvPicPr>
        <p:blipFill>
          <a:blip r:embed="rId4"/>
          <a:stretch>
            <a:fillRect/>
          </a:stretch>
        </p:blipFill>
        <p:spPr>
          <a:xfrm>
            <a:off x="866222" y="1035775"/>
            <a:ext cx="7388225" cy="5069383"/>
          </a:xfrm>
          <a:prstGeom prst="rect">
            <a:avLst/>
          </a:prstGeom>
        </p:spPr>
      </p:pic>
    </p:spTree>
    <p:extLst>
      <p:ext uri="{BB962C8B-B14F-4D97-AF65-F5344CB8AC3E}">
        <p14:creationId xmlns:p14="http://schemas.microsoft.com/office/powerpoint/2010/main" val="100118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181524" y="1449991"/>
            <a:ext cx="1911995"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1619007" y="1499219"/>
            <a:ext cx="4564267" cy="3648721"/>
          </a:xfrm>
          <a:prstGeom prst="rect">
            <a:avLst/>
          </a:prstGeom>
        </p:spPr>
      </p:pic>
      <p:pic>
        <p:nvPicPr>
          <p:cNvPr id="9" name="Picture 2"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83412" y="3230266"/>
            <a:ext cx="162196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58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278094"/>
          </a:xfrm>
          <a:prstGeom prst="rect">
            <a:avLst/>
          </a:prstGeom>
          <a:noFill/>
        </p:spPr>
        <p:txBody>
          <a:bodyPr wrap="square" rtlCol="0">
            <a:spAutoFit/>
          </a:bodyPr>
          <a:lstStyle/>
          <a:p>
            <a:pPr algn="ctr"/>
            <a:r>
              <a:rPr lang="en-US" sz="4800" b="1" dirty="0">
                <a:latin typeface="Kristen ITC" panose="03050502040202030202" pitchFamily="66" charset="0"/>
              </a:rPr>
              <a:t>Lesson 2</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build flat shapes and record with drawings.</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357664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A</a:t>
            </a:r>
            <a:endParaRPr lang="en-US" sz="7200" b="1" dirty="0"/>
          </a:p>
        </p:txBody>
      </p:sp>
      <p:pic>
        <p:nvPicPr>
          <p:cNvPr id="4" name="Picture 3"/>
          <p:cNvPicPr>
            <a:picLocks noChangeAspect="1"/>
          </p:cNvPicPr>
          <p:nvPr/>
        </p:nvPicPr>
        <p:blipFill>
          <a:blip r:embed="rId4"/>
          <a:stretch>
            <a:fillRect/>
          </a:stretch>
        </p:blipFill>
        <p:spPr>
          <a:xfrm>
            <a:off x="2590800" y="353362"/>
            <a:ext cx="5061010" cy="6130548"/>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939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B</a:t>
            </a:r>
            <a:endParaRPr lang="en-US" sz="7200" b="1" dirty="0"/>
          </a:p>
        </p:txBody>
      </p:sp>
      <p:pic>
        <p:nvPicPr>
          <p:cNvPr id="3" name="Picture 2"/>
          <p:cNvPicPr>
            <a:picLocks noChangeAspect="1"/>
          </p:cNvPicPr>
          <p:nvPr/>
        </p:nvPicPr>
        <p:blipFill>
          <a:blip r:embed="rId4"/>
          <a:stretch>
            <a:fillRect/>
          </a:stretch>
        </p:blipFill>
        <p:spPr>
          <a:xfrm>
            <a:off x="2590801" y="299641"/>
            <a:ext cx="5107346" cy="6206536"/>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266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C</a:t>
            </a:r>
            <a:endParaRPr lang="en-US" sz="7200" b="1" dirty="0"/>
          </a:p>
        </p:txBody>
      </p:sp>
      <p:pic>
        <p:nvPicPr>
          <p:cNvPr id="4" name="Picture 3"/>
          <p:cNvPicPr>
            <a:picLocks noChangeAspect="1"/>
          </p:cNvPicPr>
          <p:nvPr/>
        </p:nvPicPr>
        <p:blipFill>
          <a:blip r:embed="rId4"/>
          <a:stretch>
            <a:fillRect/>
          </a:stretch>
        </p:blipFill>
        <p:spPr>
          <a:xfrm>
            <a:off x="2565037" y="312737"/>
            <a:ext cx="5081945" cy="6191540"/>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66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658477"/>
            <a:ext cx="2757246" cy="830997"/>
          </a:xfrm>
          <a:prstGeom prst="rect">
            <a:avLst/>
          </a:prstGeom>
          <a:noFill/>
        </p:spPr>
        <p:txBody>
          <a:bodyPr wrap="square" rtlCol="0">
            <a:spAutoFit/>
          </a:bodyPr>
          <a:lstStyle/>
          <a:p>
            <a:pPr algn="ctr"/>
            <a:r>
              <a:rPr lang="en-US" sz="2400" b="1" dirty="0"/>
              <a:t>Core Fluency</a:t>
            </a:r>
          </a:p>
          <a:p>
            <a:pPr algn="ctr"/>
            <a:r>
              <a:rPr lang="en-US" sz="2400" b="1" dirty="0"/>
              <a:t>Sprint D</a:t>
            </a:r>
            <a:endParaRPr lang="en-US" sz="7200" b="1" dirty="0"/>
          </a:p>
        </p:txBody>
      </p:sp>
      <p:pic>
        <p:nvPicPr>
          <p:cNvPr id="3" name="Picture 2"/>
          <p:cNvPicPr>
            <a:picLocks noChangeAspect="1"/>
          </p:cNvPicPr>
          <p:nvPr/>
        </p:nvPicPr>
        <p:blipFill>
          <a:blip r:embed="rId4"/>
          <a:stretch>
            <a:fillRect/>
          </a:stretch>
        </p:blipFill>
        <p:spPr>
          <a:xfrm>
            <a:off x="2594046" y="312737"/>
            <a:ext cx="5102154" cy="6232236"/>
          </a:xfrm>
          <a:prstGeom prst="rect">
            <a:avLst/>
          </a:prstGeom>
        </p:spPr>
      </p:pic>
      <p:sp>
        <p:nvSpPr>
          <p:cNvPr id="16" name="TextBox 15"/>
          <p:cNvSpPr txBox="1"/>
          <p:nvPr/>
        </p:nvSpPr>
        <p:spPr>
          <a:xfrm>
            <a:off x="7182385" y="91440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26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6</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27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
        <p:nvSpPr>
          <p:cNvPr id="21" name="TextBox 20"/>
          <p:cNvSpPr txBox="1"/>
          <p:nvPr/>
        </p:nvSpPr>
        <p:spPr>
          <a:xfrm>
            <a:off x="838201" y="411088"/>
            <a:ext cx="7467598" cy="523220"/>
          </a:xfrm>
          <a:prstGeom prst="rect">
            <a:avLst/>
          </a:prstGeom>
          <a:noFill/>
        </p:spPr>
        <p:txBody>
          <a:bodyPr wrap="square" rtlCol="0">
            <a:spAutoFit/>
          </a:bodyPr>
          <a:lstStyle/>
          <a:p>
            <a:pPr algn="ctr"/>
            <a:r>
              <a:rPr lang="en-US" sz="2800" b="1" dirty="0"/>
              <a:t>Count to 100 by Ones</a:t>
            </a:r>
            <a:endParaRPr lang="en-US" sz="8000" b="1" dirty="0"/>
          </a:p>
        </p:txBody>
      </p:sp>
      <p:sp>
        <p:nvSpPr>
          <p:cNvPr id="46" name="TextBox 45"/>
          <p:cNvSpPr txBox="1"/>
          <p:nvPr/>
        </p:nvSpPr>
        <p:spPr>
          <a:xfrm>
            <a:off x="937521" y="898574"/>
            <a:ext cx="7268957" cy="646331"/>
          </a:xfrm>
          <a:prstGeom prst="rect">
            <a:avLst/>
          </a:prstGeom>
          <a:noFill/>
        </p:spPr>
        <p:txBody>
          <a:bodyPr wrap="square" rtlCol="0">
            <a:spAutoFit/>
          </a:bodyPr>
          <a:lstStyle/>
          <a:p>
            <a:pPr algn="ctr"/>
            <a:r>
              <a:rPr lang="en-US" b="1" dirty="0">
                <a:solidFill>
                  <a:srgbClr val="0070C0"/>
                </a:solidFill>
              </a:rPr>
              <a:t>Count to 100 (or as high as you can) in 3 minutes by touching the beads on the </a:t>
            </a:r>
            <a:r>
              <a:rPr lang="en-US" b="1" dirty="0" err="1">
                <a:solidFill>
                  <a:srgbClr val="0070C0"/>
                </a:solidFill>
              </a:rPr>
              <a:t>Rekenrek</a:t>
            </a:r>
            <a:r>
              <a:rPr lang="en-US" b="1" dirty="0">
                <a:solidFill>
                  <a:srgbClr val="0070C0"/>
                </a:solidFill>
              </a:rPr>
              <a:t> dot paper.  Say “buzz” after the last number of each row.</a:t>
            </a:r>
          </a:p>
        </p:txBody>
      </p:sp>
      <p:pic>
        <p:nvPicPr>
          <p:cNvPr id="3" name="Picture 2"/>
          <p:cNvPicPr>
            <a:picLocks noChangeAspect="1"/>
          </p:cNvPicPr>
          <p:nvPr/>
        </p:nvPicPr>
        <p:blipFill>
          <a:blip r:embed="rId4"/>
          <a:stretch>
            <a:fillRect/>
          </a:stretch>
        </p:blipFill>
        <p:spPr>
          <a:xfrm>
            <a:off x="2469851" y="1689366"/>
            <a:ext cx="4204295" cy="4714160"/>
          </a:xfrm>
          <a:prstGeom prst="rect">
            <a:avLst/>
          </a:prstGeom>
        </p:spPr>
      </p:pic>
      <p:pic>
        <p:nvPicPr>
          <p:cNvPr id="14338" name="Picture 2" descr="http://3.bp.blogspot.com/-wI5EOD_wONw/Tb9T0dbDe-I/AAAAAAAAA0g/UtMLHWRiS38/s1600/100.gif"/>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488781">
            <a:off x="481130" y="4957284"/>
            <a:ext cx="1823823" cy="133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3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6</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394491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7</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944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7</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3777227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8</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966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8</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2727116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9</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342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9</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27548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3</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51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3</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3767767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4</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486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2"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
        <p:nvSpPr>
          <p:cNvPr id="21" name="TextBox 20"/>
          <p:cNvSpPr txBox="1"/>
          <p:nvPr/>
        </p:nvSpPr>
        <p:spPr>
          <a:xfrm>
            <a:off x="735358" y="582540"/>
            <a:ext cx="7467598" cy="523220"/>
          </a:xfrm>
          <a:prstGeom prst="rect">
            <a:avLst/>
          </a:prstGeom>
          <a:noFill/>
        </p:spPr>
        <p:txBody>
          <a:bodyPr wrap="square" rtlCol="0">
            <a:spAutoFit/>
          </a:bodyPr>
          <a:lstStyle/>
          <a:p>
            <a:pPr algn="ctr"/>
            <a:r>
              <a:rPr lang="en-US" sz="2800" b="1" dirty="0"/>
              <a:t>If You’re Happy and You Know It</a:t>
            </a:r>
            <a:endParaRPr lang="en-US" sz="8000" b="1" dirty="0"/>
          </a:p>
        </p:txBody>
      </p:sp>
      <p:sp>
        <p:nvSpPr>
          <p:cNvPr id="46" name="TextBox 45"/>
          <p:cNvSpPr txBox="1"/>
          <p:nvPr/>
        </p:nvSpPr>
        <p:spPr>
          <a:xfrm>
            <a:off x="834678" y="1105760"/>
            <a:ext cx="7268957" cy="3416320"/>
          </a:xfrm>
          <a:prstGeom prst="rect">
            <a:avLst/>
          </a:prstGeom>
          <a:noFill/>
        </p:spPr>
        <p:txBody>
          <a:bodyPr wrap="square" rtlCol="0">
            <a:spAutoFit/>
          </a:bodyPr>
          <a:lstStyle/>
          <a:p>
            <a:pPr algn="ctr"/>
            <a:r>
              <a:rPr lang="en-US" b="1" dirty="0">
                <a:solidFill>
                  <a:srgbClr val="0070C0"/>
                </a:solidFill>
              </a:rPr>
              <a:t>Let’s sing!  We’ll sing the song three times and use a different movement each time.  Then, we’ll sing it a final time and put all three movements together.  Ready?</a:t>
            </a:r>
          </a:p>
          <a:p>
            <a:pPr algn="ctr"/>
            <a:endParaRPr lang="en-US" b="1" dirty="0">
              <a:solidFill>
                <a:srgbClr val="0070C0"/>
              </a:solidFill>
            </a:endParaRPr>
          </a:p>
          <a:p>
            <a:pPr algn="ctr"/>
            <a:endParaRPr lang="en-US" b="1" dirty="0">
              <a:solidFill>
                <a:srgbClr val="0070C0"/>
              </a:solidFill>
            </a:endParaRPr>
          </a:p>
          <a:p>
            <a:r>
              <a:rPr lang="en-US" b="1" dirty="0"/>
              <a:t>Verse 1:  If you’re happy and you know it, clap your hands.</a:t>
            </a:r>
          </a:p>
          <a:p>
            <a:endParaRPr lang="en-US" b="1" dirty="0"/>
          </a:p>
          <a:p>
            <a:r>
              <a:rPr lang="en-US" b="1" dirty="0"/>
              <a:t>Verse 2:  If you’re happy and you know it, stomp your feet.</a:t>
            </a:r>
          </a:p>
          <a:p>
            <a:endParaRPr lang="en-US" b="1" dirty="0"/>
          </a:p>
          <a:p>
            <a:r>
              <a:rPr lang="en-US" b="1" dirty="0"/>
              <a:t>Verse 3:  If you’re happy and you know it, shout “</a:t>
            </a:r>
            <a:r>
              <a:rPr lang="en-US" b="1" dirty="0" err="1"/>
              <a:t>horray</a:t>
            </a:r>
            <a:r>
              <a:rPr lang="en-US" b="1" dirty="0"/>
              <a:t>.”</a:t>
            </a:r>
          </a:p>
          <a:p>
            <a:endParaRPr lang="en-US" b="1" dirty="0"/>
          </a:p>
          <a:p>
            <a:r>
              <a:rPr lang="en-US" b="1" dirty="0"/>
              <a:t>Verse 4:  If you’re happy and you know it, do all three.</a:t>
            </a:r>
          </a:p>
        </p:txBody>
      </p:sp>
      <p:pic>
        <p:nvPicPr>
          <p:cNvPr id="1026" name="Picture 2" descr="https://danceclasschallenge.files.wordpress.com/2012/10/overeager-fa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4057" y="3962401"/>
            <a:ext cx="2289763" cy="247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6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4</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1945576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5</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733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5</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1889822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1</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640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1</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1811638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2</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023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2</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2363767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0</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581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0</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1024485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dirty="0"/>
              <a:t>2   0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dirty="0"/>
              <a:t>0</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6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2959894" y="2150718"/>
            <a:ext cx="3224213" cy="2129935"/>
          </a:xfrm>
          <a:prstGeom prst="rect">
            <a:avLst/>
          </a:prstGeom>
        </p:spPr>
      </p:pic>
      <p:pic>
        <p:nvPicPr>
          <p:cNvPr id="16" name="Picture 15"/>
          <p:cNvPicPr>
            <a:picLocks noChangeAspect="1"/>
          </p:cNvPicPr>
          <p:nvPr/>
        </p:nvPicPr>
        <p:blipFill>
          <a:blip r:embed="rId4"/>
          <a:stretch>
            <a:fillRect/>
          </a:stretch>
        </p:blipFill>
        <p:spPr>
          <a:xfrm>
            <a:off x="6364733" y="4495801"/>
            <a:ext cx="2335086" cy="2118256"/>
          </a:xfrm>
          <a:prstGeom prst="rect">
            <a:avLst/>
          </a:prstGeom>
        </p:spPr>
      </p:pic>
    </p:spTree>
    <p:extLst>
      <p:ext uri="{BB962C8B-B14F-4D97-AF65-F5344CB8AC3E}">
        <p14:creationId xmlns:p14="http://schemas.microsoft.com/office/powerpoint/2010/main" val="61732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2</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Compose Teen Numbers</a:t>
            </a:r>
            <a:endParaRPr lang="en-US" sz="8000" b="1" dirty="0"/>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dirty="0"/>
              <a:t>2   0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dirty="0"/>
              <a:t>0</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53918" y="1132768"/>
            <a:ext cx="6036164" cy="707886"/>
          </a:xfrm>
          <a:prstGeom prst="rect">
            <a:avLst/>
          </a:prstGeom>
          <a:noFill/>
        </p:spPr>
        <p:txBody>
          <a:bodyPr wrap="square" rtlCol="0">
            <a:spAutoFit/>
          </a:bodyPr>
          <a:lstStyle/>
          <a:p>
            <a:pPr algn="ctr"/>
            <a:r>
              <a:rPr lang="en-US" sz="2000" b="1" dirty="0">
                <a:solidFill>
                  <a:srgbClr val="0070C0"/>
                </a:solidFill>
              </a:rPr>
              <a:t>Raise your hand when you can say the number the Say Ten Way.  Now, say it the regular way.</a:t>
            </a:r>
          </a:p>
        </p:txBody>
      </p:sp>
    </p:spTree>
    <p:extLst>
      <p:ext uri="{BB962C8B-B14F-4D97-AF65-F5344CB8AC3E}">
        <p14:creationId xmlns:p14="http://schemas.microsoft.com/office/powerpoint/2010/main" val="243237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204" y="909440"/>
            <a:ext cx="7795591" cy="1384995"/>
          </a:xfrm>
          <a:prstGeom prst="rect">
            <a:avLst/>
          </a:prstGeom>
          <a:noFill/>
        </p:spPr>
        <p:txBody>
          <a:bodyPr wrap="square" rtlCol="0">
            <a:spAutoFit/>
          </a:bodyPr>
          <a:lstStyle/>
          <a:p>
            <a:pPr algn="ctr"/>
            <a:r>
              <a:rPr lang="en-US" sz="2800" b="1" dirty="0">
                <a:solidFill>
                  <a:srgbClr val="0000FF"/>
                </a:solidFill>
              </a:rPr>
              <a:t>Who can remind us about what we did in our last math lesson?  Can you use your math words to tell us, in order, the steps that we took in our lesson?</a:t>
            </a:r>
            <a:endParaRPr lang="en-US" sz="2000" b="1" dirty="0"/>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3561832" y="2745625"/>
            <a:ext cx="2020336" cy="3500350"/>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174629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204" y="909440"/>
            <a:ext cx="7795591" cy="1384995"/>
          </a:xfrm>
          <a:prstGeom prst="rect">
            <a:avLst/>
          </a:prstGeom>
          <a:noFill/>
        </p:spPr>
        <p:txBody>
          <a:bodyPr wrap="square" rtlCol="0">
            <a:spAutoFit/>
          </a:bodyPr>
          <a:lstStyle/>
          <a:p>
            <a:pPr algn="ctr"/>
            <a:r>
              <a:rPr lang="en-US" sz="2800" b="1" dirty="0">
                <a:solidFill>
                  <a:srgbClr val="FF9900"/>
                </a:solidFill>
              </a:rPr>
              <a:t>We are going to make more flat shapes today.  In our last lesson we made special rectangles that had equal sides.  What did we call them?</a:t>
            </a:r>
            <a:endParaRPr lang="en-US" sz="2000" b="1" dirty="0">
              <a:solidFill>
                <a:srgbClr val="FF99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124200" y="2591298"/>
            <a:ext cx="2514600" cy="3936477"/>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794407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204" y="909440"/>
            <a:ext cx="7795591" cy="1384995"/>
          </a:xfrm>
          <a:prstGeom prst="rect">
            <a:avLst/>
          </a:prstGeom>
          <a:noFill/>
        </p:spPr>
        <p:txBody>
          <a:bodyPr wrap="square" rtlCol="0">
            <a:spAutoFit/>
          </a:bodyPr>
          <a:lstStyle/>
          <a:p>
            <a:pPr algn="ctr"/>
            <a:r>
              <a:rPr lang="en-US" sz="2800" b="1" dirty="0">
                <a:solidFill>
                  <a:srgbClr val="0000FF"/>
                </a:solidFill>
              </a:rPr>
              <a:t>Today, use your sticks and your clay to create another type of rectangle- one that has corners like and L but whose sides are not all the same length.</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209800" y="2743672"/>
            <a:ext cx="2233613" cy="1756345"/>
          </a:xfrm>
          <a:prstGeom prst="rect">
            <a:avLst/>
          </a:prstGeom>
        </p:spPr>
      </p:pic>
      <p:sp>
        <p:nvSpPr>
          <p:cNvPr id="6" name="TextBox 5"/>
          <p:cNvSpPr txBox="1"/>
          <p:nvPr/>
        </p:nvSpPr>
        <p:spPr>
          <a:xfrm>
            <a:off x="4571999" y="3206345"/>
            <a:ext cx="3733025" cy="830997"/>
          </a:xfrm>
          <a:prstGeom prst="rect">
            <a:avLst/>
          </a:prstGeom>
          <a:noFill/>
        </p:spPr>
        <p:txBody>
          <a:bodyPr wrap="square" rtlCol="0">
            <a:spAutoFit/>
          </a:bodyPr>
          <a:lstStyle/>
          <a:p>
            <a:pPr algn="ctr"/>
            <a:r>
              <a:rPr lang="en-US" sz="2400" b="1" dirty="0">
                <a:solidFill>
                  <a:srgbClr val="FF0000"/>
                </a:solidFill>
              </a:rPr>
              <a:t>You may cut one or two of your sticks if you need to.</a:t>
            </a:r>
          </a:p>
        </p:txBody>
      </p:sp>
      <p:pic>
        <p:nvPicPr>
          <p:cNvPr id="7" name="Picture 6"/>
          <p:cNvPicPr>
            <a:picLocks noChangeAspect="1"/>
          </p:cNvPicPr>
          <p:nvPr/>
        </p:nvPicPr>
        <p:blipFill>
          <a:blip r:embed="rId4"/>
          <a:stretch>
            <a:fillRect/>
          </a:stretch>
        </p:blipFill>
        <p:spPr>
          <a:xfrm>
            <a:off x="6840784" y="4692926"/>
            <a:ext cx="1971675" cy="1866900"/>
          </a:xfrm>
          <a:prstGeom prst="rect">
            <a:avLst/>
          </a:prstGeom>
        </p:spPr>
      </p:pic>
      <p:sp>
        <p:nvSpPr>
          <p:cNvPr id="8" name="Rectangle 7"/>
          <p:cNvSpPr/>
          <p:nvPr/>
        </p:nvSpPr>
        <p:spPr>
          <a:xfrm>
            <a:off x="8681179" y="5493026"/>
            <a:ext cx="256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p:nvSpPr>
        <p:spPr>
          <a:xfrm rot="18717859">
            <a:off x="8661072" y="4760928"/>
            <a:ext cx="224675" cy="23899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p:cNvSpPr/>
          <p:nvPr/>
        </p:nvSpPr>
        <p:spPr>
          <a:xfrm rot="641089">
            <a:off x="8744843" y="5128636"/>
            <a:ext cx="179141" cy="23522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286682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3"/>
          <a:stretch>
            <a:fillRect/>
          </a:stretch>
        </p:blipFill>
        <p:spPr>
          <a:xfrm>
            <a:off x="6781800" y="4034413"/>
            <a:ext cx="2064293" cy="2531475"/>
          </a:xfrm>
          <a:prstGeom prst="rect">
            <a:avLst/>
          </a:prstGeom>
        </p:spPr>
      </p:pic>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204" y="909440"/>
            <a:ext cx="7795591" cy="1384995"/>
          </a:xfrm>
          <a:prstGeom prst="rect">
            <a:avLst/>
          </a:prstGeom>
          <a:noFill/>
        </p:spPr>
        <p:txBody>
          <a:bodyPr wrap="square" rtlCol="0">
            <a:spAutoFit/>
          </a:bodyPr>
          <a:lstStyle/>
          <a:p>
            <a:pPr algn="ctr"/>
            <a:r>
              <a:rPr lang="en-US" sz="2800" b="1" dirty="0">
                <a:solidFill>
                  <a:srgbClr val="FF0000"/>
                </a:solidFill>
              </a:rPr>
              <a:t>Take three sticks that are the same length.  Now, use those sticks to make a closed shape with </a:t>
            </a:r>
          </a:p>
          <a:p>
            <a:pPr algn="ctr"/>
            <a:r>
              <a:rPr lang="en-US" sz="2800" b="1" dirty="0">
                <a:solidFill>
                  <a:srgbClr val="FF0000"/>
                </a:solidFill>
              </a:rPr>
              <a:t>three straight sides.</a:t>
            </a:r>
            <a:endParaRPr lang="en-US" sz="2000" b="1" dirty="0">
              <a:solidFill>
                <a:srgbClr val="FF00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2057400" y="2679404"/>
            <a:ext cx="2214563" cy="2197396"/>
          </a:xfrm>
          <a:prstGeom prst="rect">
            <a:avLst/>
          </a:prstGeom>
        </p:spPr>
      </p:pic>
      <p:sp>
        <p:nvSpPr>
          <p:cNvPr id="11" name="TextBox 10"/>
          <p:cNvSpPr txBox="1"/>
          <p:nvPr/>
        </p:nvSpPr>
        <p:spPr>
          <a:xfrm>
            <a:off x="4919662" y="3362603"/>
            <a:ext cx="2514601" cy="830997"/>
          </a:xfrm>
          <a:prstGeom prst="rect">
            <a:avLst/>
          </a:prstGeom>
          <a:noFill/>
        </p:spPr>
        <p:txBody>
          <a:bodyPr wrap="square" rtlCol="0">
            <a:spAutoFit/>
          </a:bodyPr>
          <a:lstStyle/>
          <a:p>
            <a:pPr algn="ctr"/>
            <a:r>
              <a:rPr lang="en-US" sz="2400" b="1" dirty="0">
                <a:solidFill>
                  <a:srgbClr val="0000FF"/>
                </a:solidFill>
              </a:rPr>
              <a:t>What do you call this shape?</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591233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204" y="909440"/>
            <a:ext cx="7795591" cy="1384995"/>
          </a:xfrm>
          <a:prstGeom prst="rect">
            <a:avLst/>
          </a:prstGeom>
          <a:noFill/>
        </p:spPr>
        <p:txBody>
          <a:bodyPr wrap="square" rtlCol="0">
            <a:spAutoFit/>
          </a:bodyPr>
          <a:lstStyle/>
          <a:p>
            <a:pPr algn="ctr"/>
            <a:r>
              <a:rPr lang="en-US" sz="2800" b="1" dirty="0">
                <a:solidFill>
                  <a:srgbClr val="FF0000"/>
                </a:solidFill>
              </a:rPr>
              <a:t>What if you take one of the sides of your triangle and cut it to be shorter, and then put it back into your shape?</a:t>
            </a:r>
            <a:endParaRPr lang="en-US" sz="2000" b="1" dirty="0">
              <a:solidFill>
                <a:srgbClr val="FF00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4919662" y="3362603"/>
            <a:ext cx="2514601" cy="830997"/>
          </a:xfrm>
          <a:prstGeom prst="rect">
            <a:avLst/>
          </a:prstGeom>
          <a:noFill/>
        </p:spPr>
        <p:txBody>
          <a:bodyPr wrap="square" rtlCol="0">
            <a:spAutoFit/>
          </a:bodyPr>
          <a:lstStyle/>
          <a:p>
            <a:pPr algn="ctr"/>
            <a:r>
              <a:rPr lang="en-US" sz="2400" b="1" dirty="0">
                <a:solidFill>
                  <a:srgbClr val="0000FF"/>
                </a:solidFill>
              </a:rPr>
              <a:t>What do you notice?</a:t>
            </a:r>
          </a:p>
        </p:txBody>
      </p:sp>
      <p:pic>
        <p:nvPicPr>
          <p:cNvPr id="2" name="Picture 1"/>
          <p:cNvPicPr>
            <a:picLocks noChangeAspect="1"/>
          </p:cNvPicPr>
          <p:nvPr/>
        </p:nvPicPr>
        <p:blipFill>
          <a:blip r:embed="rId3"/>
          <a:stretch>
            <a:fillRect/>
          </a:stretch>
        </p:blipFill>
        <p:spPr>
          <a:xfrm>
            <a:off x="2517913" y="2591298"/>
            <a:ext cx="2466975" cy="2550601"/>
          </a:xfrm>
          <a:prstGeom prst="rect">
            <a:avLst/>
          </a:prstGeom>
        </p:spPr>
      </p:pic>
      <p:pic>
        <p:nvPicPr>
          <p:cNvPr id="15" name="Picture 14"/>
          <p:cNvPicPr>
            <a:picLocks noChangeAspect="1"/>
          </p:cNvPicPr>
          <p:nvPr/>
        </p:nvPicPr>
        <p:blipFill>
          <a:blip r:embed="rId4"/>
          <a:stretch>
            <a:fillRect/>
          </a:stretch>
        </p:blipFill>
        <p:spPr>
          <a:xfrm>
            <a:off x="7386637" y="3866598"/>
            <a:ext cx="1332999" cy="2709667"/>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75398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4204" y="909440"/>
            <a:ext cx="7795591" cy="1384995"/>
          </a:xfrm>
          <a:prstGeom prst="rect">
            <a:avLst/>
          </a:prstGeom>
          <a:noFill/>
        </p:spPr>
        <p:txBody>
          <a:bodyPr wrap="square" rtlCol="0">
            <a:spAutoFit/>
          </a:bodyPr>
          <a:lstStyle/>
          <a:p>
            <a:pPr algn="ctr"/>
            <a:r>
              <a:rPr lang="en-US" sz="2800" b="1" dirty="0">
                <a:solidFill>
                  <a:srgbClr val="0000FF"/>
                </a:solidFill>
              </a:rPr>
              <a:t>With your partner, use your sticks and your clay to make several different flat shapes.  You may cut the sticks to be any length you like.  Be creative!</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6400799" y="2864657"/>
            <a:ext cx="2258832" cy="1165849"/>
          </a:xfrm>
          <a:prstGeom prst="rect">
            <a:avLst/>
          </a:prstGeom>
        </p:spPr>
      </p:pic>
      <p:pic>
        <p:nvPicPr>
          <p:cNvPr id="6" name="Picture 5"/>
          <p:cNvPicPr>
            <a:picLocks noChangeAspect="1"/>
          </p:cNvPicPr>
          <p:nvPr/>
        </p:nvPicPr>
        <p:blipFill>
          <a:blip r:embed="rId4"/>
          <a:stretch>
            <a:fillRect/>
          </a:stretch>
        </p:blipFill>
        <p:spPr>
          <a:xfrm>
            <a:off x="3128288" y="4822480"/>
            <a:ext cx="1871594" cy="1260863"/>
          </a:xfrm>
          <a:prstGeom prst="rect">
            <a:avLst/>
          </a:prstGeom>
        </p:spPr>
      </p:pic>
      <p:pic>
        <p:nvPicPr>
          <p:cNvPr id="7" name="Picture 6"/>
          <p:cNvPicPr>
            <a:picLocks noChangeAspect="1"/>
          </p:cNvPicPr>
          <p:nvPr/>
        </p:nvPicPr>
        <p:blipFill>
          <a:blip r:embed="rId5"/>
          <a:stretch>
            <a:fillRect/>
          </a:stretch>
        </p:blipFill>
        <p:spPr>
          <a:xfrm>
            <a:off x="7095623" y="4333631"/>
            <a:ext cx="1624013" cy="1752648"/>
          </a:xfrm>
          <a:prstGeom prst="rect">
            <a:avLst/>
          </a:prstGeom>
        </p:spPr>
      </p:pic>
      <p:pic>
        <p:nvPicPr>
          <p:cNvPr id="8" name="Picture 7"/>
          <p:cNvPicPr>
            <a:picLocks noChangeAspect="1"/>
          </p:cNvPicPr>
          <p:nvPr/>
        </p:nvPicPr>
        <p:blipFill>
          <a:blip r:embed="rId6"/>
          <a:stretch>
            <a:fillRect/>
          </a:stretch>
        </p:blipFill>
        <p:spPr>
          <a:xfrm>
            <a:off x="612775" y="2776251"/>
            <a:ext cx="1271588" cy="1305497"/>
          </a:xfrm>
          <a:prstGeom prst="rect">
            <a:avLst/>
          </a:prstGeom>
        </p:spPr>
      </p:pic>
      <p:pic>
        <p:nvPicPr>
          <p:cNvPr id="9" name="Picture 8"/>
          <p:cNvPicPr>
            <a:picLocks noChangeAspect="1"/>
          </p:cNvPicPr>
          <p:nvPr/>
        </p:nvPicPr>
        <p:blipFill>
          <a:blip r:embed="rId7"/>
          <a:stretch>
            <a:fillRect/>
          </a:stretch>
        </p:blipFill>
        <p:spPr>
          <a:xfrm>
            <a:off x="5275846" y="4434471"/>
            <a:ext cx="1547813" cy="1893795"/>
          </a:xfrm>
          <a:prstGeom prst="rect">
            <a:avLst/>
          </a:prstGeom>
        </p:spPr>
      </p:pic>
      <p:pic>
        <p:nvPicPr>
          <p:cNvPr id="10" name="Picture 9"/>
          <p:cNvPicPr>
            <a:picLocks noChangeAspect="1"/>
          </p:cNvPicPr>
          <p:nvPr/>
        </p:nvPicPr>
        <p:blipFill>
          <a:blip r:embed="rId8"/>
          <a:stretch>
            <a:fillRect/>
          </a:stretch>
        </p:blipFill>
        <p:spPr>
          <a:xfrm>
            <a:off x="4571999" y="2771336"/>
            <a:ext cx="1828800" cy="1485900"/>
          </a:xfrm>
          <a:prstGeom prst="rect">
            <a:avLst/>
          </a:prstGeom>
        </p:spPr>
      </p:pic>
      <p:pic>
        <p:nvPicPr>
          <p:cNvPr id="16" name="Picture 15"/>
          <p:cNvPicPr>
            <a:picLocks noChangeAspect="1"/>
          </p:cNvPicPr>
          <p:nvPr/>
        </p:nvPicPr>
        <p:blipFill>
          <a:blip r:embed="rId9"/>
          <a:stretch>
            <a:fillRect/>
          </a:stretch>
        </p:blipFill>
        <p:spPr>
          <a:xfrm>
            <a:off x="785027" y="4479708"/>
            <a:ext cx="1807178" cy="1686699"/>
          </a:xfrm>
          <a:prstGeom prst="rect">
            <a:avLst/>
          </a:prstGeom>
        </p:spPr>
      </p:pic>
      <p:pic>
        <p:nvPicPr>
          <p:cNvPr id="17" name="Picture 16"/>
          <p:cNvPicPr>
            <a:picLocks noChangeAspect="1"/>
          </p:cNvPicPr>
          <p:nvPr/>
        </p:nvPicPr>
        <p:blipFill>
          <a:blip r:embed="rId10"/>
          <a:stretch>
            <a:fillRect/>
          </a:stretch>
        </p:blipFill>
        <p:spPr>
          <a:xfrm>
            <a:off x="2514600" y="2771336"/>
            <a:ext cx="1385888" cy="1352493"/>
          </a:xfrm>
          <a:prstGeom prst="rect">
            <a:avLst/>
          </a:prstGeom>
        </p:spPr>
      </p:pic>
      <p:sp>
        <p:nvSpPr>
          <p:cNvPr id="18" name="Isosceles Triangle 17"/>
          <p:cNvSpPr/>
          <p:nvPr/>
        </p:nvSpPr>
        <p:spPr>
          <a:xfrm>
            <a:off x="3443288" y="3734929"/>
            <a:ext cx="914400" cy="46529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p:cNvSpPr/>
          <p:nvPr/>
        </p:nvSpPr>
        <p:spPr>
          <a:xfrm rot="3384294">
            <a:off x="4447589" y="2476552"/>
            <a:ext cx="554037" cy="68796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p:cNvSpPr/>
          <p:nvPr/>
        </p:nvSpPr>
        <p:spPr>
          <a:xfrm rot="4518260">
            <a:off x="5026073" y="4176346"/>
            <a:ext cx="1054294" cy="8069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671259" y="4379696"/>
            <a:ext cx="491541" cy="8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rot="20569136" flipV="1">
            <a:off x="8122708" y="4311370"/>
            <a:ext cx="914400" cy="107150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p:cNvSpPr/>
          <p:nvPr/>
        </p:nvSpPr>
        <p:spPr>
          <a:xfrm rot="21233077">
            <a:off x="6154554" y="5606974"/>
            <a:ext cx="1053215" cy="81196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5029198" y="5715000"/>
            <a:ext cx="685802" cy="75772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696658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27702" y="909440"/>
            <a:ext cx="6488596" cy="2677656"/>
          </a:xfrm>
          <a:prstGeom prst="rect">
            <a:avLst/>
          </a:prstGeom>
          <a:noFill/>
        </p:spPr>
        <p:txBody>
          <a:bodyPr wrap="square" rtlCol="0">
            <a:spAutoFit/>
          </a:bodyPr>
          <a:lstStyle/>
          <a:p>
            <a:pPr algn="ctr"/>
            <a:r>
              <a:rPr lang="en-US" sz="2800" b="1" dirty="0">
                <a:solidFill>
                  <a:srgbClr val="FF0000"/>
                </a:solidFill>
              </a:rPr>
              <a:t>Would anyone like to show their favorite shape and tell the class about it?</a:t>
            </a:r>
          </a:p>
          <a:p>
            <a:pPr algn="ctr"/>
            <a:endParaRPr lang="en-US" sz="2800" b="1" dirty="0">
              <a:solidFill>
                <a:srgbClr val="FF0000"/>
              </a:solidFill>
            </a:endParaRPr>
          </a:p>
          <a:p>
            <a:pPr algn="ctr"/>
            <a:r>
              <a:rPr lang="en-US" sz="2800" b="1" dirty="0">
                <a:solidFill>
                  <a:srgbClr val="0000FF"/>
                </a:solidFill>
              </a:rPr>
              <a:t>With you ruler and your marker, try to copy each of your new shapes on your personal white board!</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554" name="Picture 2" descr="https://s-media-cache-ak0.pinimg.com/736x/8d/09/c2/8d09c2c3944ddbb5fc684f393361f1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435" y="3842578"/>
            <a:ext cx="3081130" cy="2607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890977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1933092" y="702781"/>
            <a:ext cx="5334000" cy="5962135"/>
          </a:xfrm>
          <a:prstGeom prst="rect">
            <a:avLst/>
          </a:prstGeom>
        </p:spPr>
      </p:pic>
      <p:pic>
        <p:nvPicPr>
          <p:cNvPr id="7" name="Picture 6"/>
          <p:cNvPicPr>
            <a:picLocks noChangeAspect="1"/>
          </p:cNvPicPr>
          <p:nvPr/>
        </p:nvPicPr>
        <p:blipFill>
          <a:blip r:embed="rId4"/>
          <a:stretch>
            <a:fillRect/>
          </a:stretch>
        </p:blipFill>
        <p:spPr>
          <a:xfrm>
            <a:off x="284784" y="219076"/>
            <a:ext cx="8630616" cy="390525"/>
          </a:xfrm>
          <a:prstGeom prst="rect">
            <a:avLst/>
          </a:prstGeom>
        </p:spPr>
      </p:pic>
    </p:spTree>
    <p:extLst>
      <p:ext uri="{BB962C8B-B14F-4D97-AF65-F5344CB8AC3E}">
        <p14:creationId xmlns:p14="http://schemas.microsoft.com/office/powerpoint/2010/main" val="801919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284784" y="219076"/>
            <a:ext cx="8630616" cy="390525"/>
          </a:xfrm>
          <a:prstGeom prst="rect">
            <a:avLst/>
          </a:prstGeom>
        </p:spPr>
      </p:pic>
      <p:pic>
        <p:nvPicPr>
          <p:cNvPr id="2" name="Picture 1"/>
          <p:cNvPicPr>
            <a:picLocks noChangeAspect="1"/>
          </p:cNvPicPr>
          <p:nvPr/>
        </p:nvPicPr>
        <p:blipFill>
          <a:blip r:embed="rId4"/>
          <a:stretch>
            <a:fillRect/>
          </a:stretch>
        </p:blipFill>
        <p:spPr>
          <a:xfrm>
            <a:off x="838200" y="1066800"/>
            <a:ext cx="7467600" cy="5020060"/>
          </a:xfrm>
          <a:prstGeom prst="rect">
            <a:avLst/>
          </a:prstGeom>
        </p:spPr>
      </p:pic>
    </p:spTree>
    <p:extLst>
      <p:ext uri="{BB962C8B-B14F-4D97-AF65-F5344CB8AC3E}">
        <p14:creationId xmlns:p14="http://schemas.microsoft.com/office/powerpoint/2010/main" val="336078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404212" y="2272144"/>
            <a:ext cx="2386013" cy="2313710"/>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Tree>
    <p:extLst>
      <p:ext uri="{BB962C8B-B14F-4D97-AF65-F5344CB8AC3E}">
        <p14:creationId xmlns:p14="http://schemas.microsoft.com/office/powerpoint/2010/main" val="26570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284784" y="219076"/>
            <a:ext cx="8630616" cy="390525"/>
          </a:xfrm>
          <a:prstGeom prst="rect">
            <a:avLst/>
          </a:prstGeom>
        </p:spPr>
      </p:pic>
      <p:pic>
        <p:nvPicPr>
          <p:cNvPr id="3" name="Picture 2"/>
          <p:cNvPicPr>
            <a:picLocks noChangeAspect="1"/>
          </p:cNvPicPr>
          <p:nvPr/>
        </p:nvPicPr>
        <p:blipFill>
          <a:blip r:embed="rId4"/>
          <a:stretch>
            <a:fillRect/>
          </a:stretch>
        </p:blipFill>
        <p:spPr>
          <a:xfrm>
            <a:off x="887723" y="1135028"/>
            <a:ext cx="7424738" cy="5045145"/>
          </a:xfrm>
          <a:prstGeom prst="rect">
            <a:avLst/>
          </a:prstGeom>
        </p:spPr>
      </p:pic>
    </p:spTree>
    <p:extLst>
      <p:ext uri="{BB962C8B-B14F-4D97-AF65-F5344CB8AC3E}">
        <p14:creationId xmlns:p14="http://schemas.microsoft.com/office/powerpoint/2010/main" val="3325110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320170" y="1371600"/>
            <a:ext cx="6506972" cy="4284343"/>
          </a:xfrm>
          <a:prstGeom prst="rect">
            <a:avLst/>
          </a:prstGeom>
        </p:spPr>
      </p:pic>
      <p:sp>
        <p:nvSpPr>
          <p:cNvPr id="7" name="Rectangle 6"/>
          <p:cNvSpPr/>
          <p:nvPr/>
        </p:nvSpPr>
        <p:spPr>
          <a:xfrm>
            <a:off x="4749477" y="1054076"/>
            <a:ext cx="3175323" cy="3746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2896" y="1866900"/>
            <a:ext cx="162196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60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278094"/>
          </a:xfrm>
          <a:prstGeom prst="rect">
            <a:avLst/>
          </a:prstGeom>
          <a:noFill/>
        </p:spPr>
        <p:txBody>
          <a:bodyPr wrap="square" rtlCol="0">
            <a:spAutoFit/>
          </a:bodyPr>
          <a:lstStyle/>
          <a:p>
            <a:pPr algn="ctr"/>
            <a:r>
              <a:rPr lang="en-US" sz="4800" b="1" dirty="0">
                <a:latin typeface="Kristen ITC" panose="03050502040202030202" pitchFamily="66" charset="0"/>
              </a:rPr>
              <a:t>Lesson 3</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compose solids using flat shapes as a foundation.</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042491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3</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Color by Answer Addition</a:t>
            </a:r>
            <a:endParaRPr lang="en-US" sz="8000" b="1" dirty="0"/>
          </a:p>
        </p:txBody>
      </p:sp>
      <p:sp>
        <p:nvSpPr>
          <p:cNvPr id="18" name="TextBox 17"/>
          <p:cNvSpPr txBox="1"/>
          <p:nvPr/>
        </p:nvSpPr>
        <p:spPr>
          <a:xfrm>
            <a:off x="1553918" y="1132768"/>
            <a:ext cx="6036164" cy="369332"/>
          </a:xfrm>
          <a:prstGeom prst="rect">
            <a:avLst/>
          </a:prstGeom>
          <a:noFill/>
        </p:spPr>
        <p:txBody>
          <a:bodyPr wrap="square" rtlCol="0">
            <a:spAutoFit/>
          </a:bodyPr>
          <a:lstStyle/>
          <a:p>
            <a:pPr algn="ctr"/>
            <a:r>
              <a:rPr lang="en-US" b="1" dirty="0">
                <a:solidFill>
                  <a:srgbClr val="0000FF"/>
                </a:solidFill>
              </a:rPr>
              <a:t>Let’s do a couple together.  Then, you will finish on your own.</a:t>
            </a:r>
          </a:p>
        </p:txBody>
      </p:sp>
      <p:pic>
        <p:nvPicPr>
          <p:cNvPr id="3" name="Picture 2"/>
          <p:cNvPicPr>
            <a:picLocks noChangeAspect="1"/>
          </p:cNvPicPr>
          <p:nvPr/>
        </p:nvPicPr>
        <p:blipFill>
          <a:blip r:embed="rId4"/>
          <a:stretch>
            <a:fillRect/>
          </a:stretch>
        </p:blipFill>
        <p:spPr>
          <a:xfrm>
            <a:off x="1676400" y="1763763"/>
            <a:ext cx="5986463" cy="4642094"/>
          </a:xfrm>
          <a:prstGeom prst="rect">
            <a:avLst/>
          </a:prstGeom>
        </p:spPr>
      </p:pic>
      <p:pic>
        <p:nvPicPr>
          <p:cNvPr id="3074" name="Picture 2" descr="http://images.clipartpanda.com/crayon-clipart-MTLLRK4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7781" y="4772229"/>
            <a:ext cx="3041222" cy="2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441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3</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Color by Answer Subtraction</a:t>
            </a:r>
            <a:endParaRPr lang="en-US" sz="8000" b="1" dirty="0"/>
          </a:p>
        </p:txBody>
      </p:sp>
      <p:sp>
        <p:nvSpPr>
          <p:cNvPr id="18" name="TextBox 17"/>
          <p:cNvSpPr txBox="1"/>
          <p:nvPr/>
        </p:nvSpPr>
        <p:spPr>
          <a:xfrm>
            <a:off x="1553918" y="1132768"/>
            <a:ext cx="6036164" cy="369332"/>
          </a:xfrm>
          <a:prstGeom prst="rect">
            <a:avLst/>
          </a:prstGeom>
          <a:noFill/>
        </p:spPr>
        <p:txBody>
          <a:bodyPr wrap="square" rtlCol="0">
            <a:spAutoFit/>
          </a:bodyPr>
          <a:lstStyle/>
          <a:p>
            <a:pPr algn="ctr"/>
            <a:r>
              <a:rPr lang="en-US" b="1" dirty="0">
                <a:solidFill>
                  <a:srgbClr val="0000FF"/>
                </a:solidFill>
              </a:rPr>
              <a:t>Let’s do a couple together.  Then, you will finish on your own.</a:t>
            </a:r>
          </a:p>
        </p:txBody>
      </p:sp>
      <p:pic>
        <p:nvPicPr>
          <p:cNvPr id="4" name="Picture 3"/>
          <p:cNvPicPr>
            <a:picLocks noChangeAspect="1"/>
          </p:cNvPicPr>
          <p:nvPr/>
        </p:nvPicPr>
        <p:blipFill>
          <a:blip r:embed="rId4"/>
          <a:stretch>
            <a:fillRect/>
          </a:stretch>
        </p:blipFill>
        <p:spPr>
          <a:xfrm>
            <a:off x="1577109" y="1655988"/>
            <a:ext cx="6110358" cy="4448865"/>
          </a:xfrm>
          <a:prstGeom prst="rect">
            <a:avLst/>
          </a:prstGeom>
        </p:spPr>
      </p:pic>
      <p:pic>
        <p:nvPicPr>
          <p:cNvPr id="3074" name="Picture 2" descr="http://images.clipartpanda.com/crayon-clipart-MTLLRK4R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06518" y="4772229"/>
            <a:ext cx="2541181" cy="20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450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dirty="0"/>
              <a:t>Module 6, Lesson 3</a:t>
            </a:r>
          </a:p>
        </p:txBody>
      </p:sp>
      <p:sp>
        <p:nvSpPr>
          <p:cNvPr id="16" name="TextBox 15"/>
          <p:cNvSpPr txBox="1"/>
          <p:nvPr/>
        </p:nvSpPr>
        <p:spPr>
          <a:xfrm>
            <a:off x="460374" y="914400"/>
            <a:ext cx="8150225" cy="1938992"/>
          </a:xfrm>
          <a:prstGeom prst="rect">
            <a:avLst/>
          </a:prstGeom>
          <a:noFill/>
        </p:spPr>
        <p:txBody>
          <a:bodyPr wrap="square" rtlCol="0">
            <a:spAutoFit/>
          </a:bodyPr>
          <a:lstStyle/>
          <a:p>
            <a:pPr algn="ctr"/>
            <a:r>
              <a:rPr lang="en-US" sz="2400" b="1" dirty="0"/>
              <a:t>You have a challenge today!  Work with your partner.  On your geoboard, make a shape with three sides.  Now, leave your shape on your board, and let your partner make a three-sided shape as well.  Do they look the same?  Name the shapes.  Remove your shapes from the geoboard.</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dirty="0">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453593" y="909816"/>
            <a:ext cx="8150225" cy="1200329"/>
          </a:xfrm>
          <a:prstGeom prst="rect">
            <a:avLst/>
          </a:prstGeom>
          <a:noFill/>
        </p:spPr>
        <p:txBody>
          <a:bodyPr wrap="square" rtlCol="0">
            <a:spAutoFit/>
          </a:bodyPr>
          <a:lstStyle/>
          <a:p>
            <a:pPr algn="ctr"/>
            <a:r>
              <a:rPr lang="en-US" sz="2400" b="1" dirty="0"/>
              <a:t>Now, make a shape with four sides.  Have your partner make another four-sided shape.  Do they look alike?  Name the shapes.  Remove your shapes from the geoboard.</a:t>
            </a:r>
          </a:p>
        </p:txBody>
      </p:sp>
      <p:sp>
        <p:nvSpPr>
          <p:cNvPr id="19" name="TextBox 18"/>
          <p:cNvSpPr txBox="1"/>
          <p:nvPr/>
        </p:nvSpPr>
        <p:spPr>
          <a:xfrm>
            <a:off x="1023505" y="893897"/>
            <a:ext cx="7010399" cy="830997"/>
          </a:xfrm>
          <a:prstGeom prst="rect">
            <a:avLst/>
          </a:prstGeom>
          <a:noFill/>
        </p:spPr>
        <p:txBody>
          <a:bodyPr wrap="square" rtlCol="0">
            <a:spAutoFit/>
          </a:bodyPr>
          <a:lstStyle/>
          <a:p>
            <a:pPr algn="ctr"/>
            <a:r>
              <a:rPr lang="en-US" sz="2400" b="1" dirty="0"/>
              <a:t>Try it with five sides!  Then, six!  How far can you and your partner go?</a:t>
            </a:r>
          </a:p>
        </p:txBody>
      </p:sp>
      <p:pic>
        <p:nvPicPr>
          <p:cNvPr id="2" name="Picture 1"/>
          <p:cNvPicPr>
            <a:picLocks noChangeAspect="1"/>
          </p:cNvPicPr>
          <p:nvPr/>
        </p:nvPicPr>
        <p:blipFill>
          <a:blip r:embed="rId3"/>
          <a:stretch>
            <a:fillRect/>
          </a:stretch>
        </p:blipFill>
        <p:spPr>
          <a:xfrm>
            <a:off x="3018991" y="3190875"/>
            <a:ext cx="3019425" cy="2990850"/>
          </a:xfrm>
          <a:prstGeom prst="rect">
            <a:avLst/>
          </a:prstGeom>
        </p:spPr>
      </p:pic>
    </p:spTree>
    <p:extLst>
      <p:ext uri="{BB962C8B-B14F-4D97-AF65-F5344CB8AC3E}">
        <p14:creationId xmlns:p14="http://schemas.microsoft.com/office/powerpoint/2010/main" val="339517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8" grpId="1"/>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27702" y="909440"/>
            <a:ext cx="6488596" cy="523220"/>
          </a:xfrm>
          <a:prstGeom prst="rect">
            <a:avLst/>
          </a:prstGeom>
          <a:noFill/>
        </p:spPr>
        <p:txBody>
          <a:bodyPr wrap="square" rtlCol="0">
            <a:spAutoFit/>
          </a:bodyPr>
          <a:lstStyle/>
          <a:p>
            <a:pPr algn="ctr"/>
            <a:r>
              <a:rPr lang="en-US" sz="2800" b="1" dirty="0">
                <a:solidFill>
                  <a:srgbClr val="FF0000"/>
                </a:solidFill>
              </a:rPr>
              <a:t>What do we call this solid?</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582" name="Picture 6" descr="http://www.clipartbest.com/cliparts/ecM/Eq7/ecMEq7pc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7" y="2015987"/>
            <a:ext cx="324802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https://s-media-cache-ak0.pinimg.com/236x/4a/76/b2/4a76b2597eadeb266484de59a8ee392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904" y="4343400"/>
            <a:ext cx="2098788" cy="22321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27702" y="757040"/>
            <a:ext cx="6488596" cy="954107"/>
          </a:xfrm>
          <a:prstGeom prst="rect">
            <a:avLst/>
          </a:prstGeom>
          <a:noFill/>
        </p:spPr>
        <p:txBody>
          <a:bodyPr wrap="square" rtlCol="0">
            <a:spAutoFit/>
          </a:bodyPr>
          <a:lstStyle/>
          <a:p>
            <a:pPr algn="ctr"/>
            <a:r>
              <a:rPr lang="en-US" sz="2800" b="1" dirty="0">
                <a:solidFill>
                  <a:srgbClr val="00B050"/>
                </a:solidFill>
              </a:rPr>
              <a:t>How do you know?</a:t>
            </a:r>
          </a:p>
          <a:p>
            <a:pPr algn="ctr"/>
            <a:r>
              <a:rPr lang="en-US" sz="2800" b="1" dirty="0">
                <a:solidFill>
                  <a:srgbClr val="00B050"/>
                </a:solidFill>
              </a:rPr>
              <a:t>What is special about a cone?</a:t>
            </a:r>
            <a:endParaRPr lang="en-US" sz="2000" b="1" dirty="0">
              <a:solidFill>
                <a:srgbClr val="00B050"/>
              </a:solidFill>
            </a:endParaRPr>
          </a:p>
        </p:txBody>
      </p:sp>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1813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http://www.awwwards.com/awards/images/2013/04/CSS_3d_transforms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133600"/>
            <a:ext cx="7997712" cy="33323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327702" y="909440"/>
            <a:ext cx="6488596" cy="523220"/>
          </a:xfrm>
          <a:prstGeom prst="rect">
            <a:avLst/>
          </a:prstGeom>
          <a:noFill/>
        </p:spPr>
        <p:txBody>
          <a:bodyPr wrap="square" rtlCol="0">
            <a:spAutoFit/>
          </a:bodyPr>
          <a:lstStyle/>
          <a:p>
            <a:pPr algn="ctr"/>
            <a:r>
              <a:rPr lang="en-US" sz="2800" b="1" dirty="0">
                <a:solidFill>
                  <a:srgbClr val="FF0000"/>
                </a:solidFill>
              </a:rPr>
              <a:t>What do we call this solid?</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1327702" y="757040"/>
            <a:ext cx="6488596" cy="954107"/>
          </a:xfrm>
          <a:prstGeom prst="rect">
            <a:avLst/>
          </a:prstGeom>
          <a:noFill/>
        </p:spPr>
        <p:txBody>
          <a:bodyPr wrap="square" rtlCol="0">
            <a:spAutoFit/>
          </a:bodyPr>
          <a:lstStyle/>
          <a:p>
            <a:pPr algn="ctr"/>
            <a:r>
              <a:rPr lang="en-US" sz="2800" b="1" dirty="0">
                <a:solidFill>
                  <a:srgbClr val="0000FF"/>
                </a:solidFill>
              </a:rPr>
              <a:t>How do you know?</a:t>
            </a:r>
          </a:p>
          <a:p>
            <a:pPr algn="ctr"/>
            <a:r>
              <a:rPr lang="en-US" sz="2800" b="1" dirty="0">
                <a:solidFill>
                  <a:srgbClr val="0000FF"/>
                </a:solidFill>
              </a:rPr>
              <a:t>What is special about a cube?</a:t>
            </a:r>
            <a:endParaRPr lang="en-US" sz="2000" b="1" dirty="0">
              <a:solidFill>
                <a:srgbClr val="0000FF"/>
              </a:solidFill>
            </a:endParaRPr>
          </a:p>
        </p:txBody>
      </p:sp>
      <p:pic>
        <p:nvPicPr>
          <p:cNvPr id="26628" name="Picture 4" descr="http://www.disneyclips.com/imagesnewb2/images/clipowlthin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23" y="3389850"/>
            <a:ext cx="1915077" cy="31155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7729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27702" y="909440"/>
            <a:ext cx="6488596" cy="523220"/>
          </a:xfrm>
          <a:prstGeom prst="rect">
            <a:avLst/>
          </a:prstGeom>
          <a:noFill/>
        </p:spPr>
        <p:txBody>
          <a:bodyPr wrap="square" rtlCol="0">
            <a:spAutoFit/>
          </a:bodyPr>
          <a:lstStyle/>
          <a:p>
            <a:pPr algn="ctr"/>
            <a:r>
              <a:rPr lang="en-US" sz="2800" b="1" dirty="0">
                <a:solidFill>
                  <a:srgbClr val="FF0000"/>
                </a:solidFill>
              </a:rPr>
              <a:t>What do we call this solid?</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1327702" y="757040"/>
            <a:ext cx="6488596" cy="954107"/>
          </a:xfrm>
          <a:prstGeom prst="rect">
            <a:avLst/>
          </a:prstGeom>
          <a:noFill/>
        </p:spPr>
        <p:txBody>
          <a:bodyPr wrap="square" rtlCol="0">
            <a:spAutoFit/>
          </a:bodyPr>
          <a:lstStyle/>
          <a:p>
            <a:pPr algn="ctr"/>
            <a:r>
              <a:rPr lang="en-US" sz="2800" b="1" dirty="0">
                <a:solidFill>
                  <a:srgbClr val="0000FF"/>
                </a:solidFill>
              </a:rPr>
              <a:t>How do you know?</a:t>
            </a:r>
          </a:p>
          <a:p>
            <a:pPr algn="ctr"/>
            <a:r>
              <a:rPr lang="en-US" sz="2800" b="1" dirty="0">
                <a:solidFill>
                  <a:srgbClr val="0000FF"/>
                </a:solidFill>
              </a:rPr>
              <a:t>What is special about a sphere?</a:t>
            </a:r>
            <a:endParaRPr lang="en-US" sz="2000" b="1" dirty="0">
              <a:solidFill>
                <a:srgbClr val="0000FF"/>
              </a:solidFill>
            </a:endParaRPr>
          </a:p>
        </p:txBody>
      </p:sp>
      <p:pic>
        <p:nvPicPr>
          <p:cNvPr id="6" name="Picture 5"/>
          <p:cNvPicPr>
            <a:picLocks noChangeAspect="1"/>
          </p:cNvPicPr>
          <p:nvPr/>
        </p:nvPicPr>
        <p:blipFill>
          <a:blip r:embed="rId3"/>
          <a:stretch>
            <a:fillRect/>
          </a:stretch>
        </p:blipFill>
        <p:spPr>
          <a:xfrm>
            <a:off x="2920474" y="2438400"/>
            <a:ext cx="4225761" cy="2964340"/>
          </a:xfrm>
          <a:prstGeom prst="rect">
            <a:avLst/>
          </a:prstGeom>
        </p:spPr>
      </p:pic>
      <p:pic>
        <p:nvPicPr>
          <p:cNvPr id="7" name="Picture 6"/>
          <p:cNvPicPr>
            <a:picLocks noChangeAspect="1"/>
          </p:cNvPicPr>
          <p:nvPr/>
        </p:nvPicPr>
        <p:blipFill>
          <a:blip r:embed="rId4"/>
          <a:stretch>
            <a:fillRect/>
          </a:stretch>
        </p:blipFill>
        <p:spPr>
          <a:xfrm>
            <a:off x="327991" y="3412453"/>
            <a:ext cx="2097157" cy="3145736"/>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881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27702" y="909440"/>
            <a:ext cx="6488596" cy="523220"/>
          </a:xfrm>
          <a:prstGeom prst="rect">
            <a:avLst/>
          </a:prstGeom>
          <a:noFill/>
        </p:spPr>
        <p:txBody>
          <a:bodyPr wrap="square" rtlCol="0">
            <a:spAutoFit/>
          </a:bodyPr>
          <a:lstStyle/>
          <a:p>
            <a:pPr algn="ctr"/>
            <a:r>
              <a:rPr lang="en-US" sz="2800" b="1" dirty="0">
                <a:solidFill>
                  <a:srgbClr val="FF0000"/>
                </a:solidFill>
              </a:rPr>
              <a:t>What do we call this solid?</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1327702" y="757040"/>
            <a:ext cx="6488596" cy="954107"/>
          </a:xfrm>
          <a:prstGeom prst="rect">
            <a:avLst/>
          </a:prstGeom>
          <a:noFill/>
        </p:spPr>
        <p:txBody>
          <a:bodyPr wrap="square" rtlCol="0">
            <a:spAutoFit/>
          </a:bodyPr>
          <a:lstStyle/>
          <a:p>
            <a:pPr algn="ctr"/>
            <a:r>
              <a:rPr lang="en-US" sz="2800" b="1" dirty="0">
                <a:solidFill>
                  <a:srgbClr val="0000FF"/>
                </a:solidFill>
              </a:rPr>
              <a:t>How do you know?</a:t>
            </a:r>
          </a:p>
          <a:p>
            <a:pPr algn="ctr"/>
            <a:r>
              <a:rPr lang="en-US" sz="2800" b="1" dirty="0">
                <a:solidFill>
                  <a:srgbClr val="0000FF"/>
                </a:solidFill>
              </a:rPr>
              <a:t>What is special about a cylinder?</a:t>
            </a:r>
            <a:endParaRPr lang="en-US" sz="2000" b="1" dirty="0">
              <a:solidFill>
                <a:srgbClr val="0000FF"/>
              </a:solidFill>
            </a:endParaRPr>
          </a:p>
        </p:txBody>
      </p:sp>
      <p:pic>
        <p:nvPicPr>
          <p:cNvPr id="28674" name="Picture 2" descr="http://www.clker.com/cliparts/8/X/W/E/U/o/cylinder-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022613"/>
            <a:ext cx="2533650" cy="38388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035687" y="3942045"/>
            <a:ext cx="1724025" cy="2581275"/>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40942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7" name="Picture 6"/>
          <p:cNvPicPr>
            <a:picLocks noChangeAspect="1"/>
          </p:cNvPicPr>
          <p:nvPr/>
        </p:nvPicPr>
        <p:blipFill>
          <a:blip r:embed="rId5"/>
          <a:stretch>
            <a:fillRect/>
          </a:stretch>
        </p:blipFill>
        <p:spPr>
          <a:xfrm>
            <a:off x="3296737" y="2500153"/>
            <a:ext cx="3062288" cy="1857691"/>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Tree>
    <p:extLst>
      <p:ext uri="{BB962C8B-B14F-4D97-AF65-F5344CB8AC3E}">
        <p14:creationId xmlns:p14="http://schemas.microsoft.com/office/powerpoint/2010/main" val="36959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xit" presetSubtype="32" fill="hold" nodeType="withEffect">
                                  <p:stCondLst>
                                    <p:cond delay="150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pic>
        <p:nvPicPr>
          <p:cNvPr id="5" name="Picture 4"/>
          <p:cNvPicPr>
            <a:picLocks noChangeAspect="1"/>
          </p:cNvPicPr>
          <p:nvPr/>
        </p:nvPicPr>
        <p:blipFill>
          <a:blip r:embed="rId3"/>
          <a:stretch>
            <a:fillRect/>
          </a:stretch>
        </p:blipFill>
        <p:spPr>
          <a:xfrm>
            <a:off x="152400" y="3129160"/>
            <a:ext cx="2438400" cy="3516923"/>
          </a:xfrm>
          <a:prstGeom prst="rect">
            <a:avLst/>
          </a:prstGeom>
        </p:spPr>
      </p:pic>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60375" y="909440"/>
            <a:ext cx="8299337" cy="1815882"/>
          </a:xfrm>
          <a:prstGeom prst="rect">
            <a:avLst/>
          </a:prstGeom>
          <a:noFill/>
        </p:spPr>
        <p:txBody>
          <a:bodyPr wrap="square" rtlCol="0">
            <a:spAutoFit/>
          </a:bodyPr>
          <a:lstStyle/>
          <a:p>
            <a:pPr algn="ctr"/>
            <a:r>
              <a:rPr lang="en-US" sz="2800" b="1" dirty="0">
                <a:solidFill>
                  <a:srgbClr val="009900"/>
                </a:solidFill>
              </a:rPr>
              <a:t>In our last lesson, you made some great shapes out of your straws!  I want to use some of the squares you constructed to make a new shape like one of our solids.  Does anyone have any ideas?</a:t>
            </a:r>
            <a:endParaRPr lang="en-US" sz="2000" b="1" dirty="0">
              <a:solidFill>
                <a:srgbClr val="0099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12775" y="3568482"/>
            <a:ext cx="1317989" cy="707886"/>
          </a:xfrm>
          <a:prstGeom prst="rect">
            <a:avLst/>
          </a:prstGeom>
          <a:noFill/>
        </p:spPr>
        <p:txBody>
          <a:bodyPr wrap="none" rtlCol="0">
            <a:spAutoFit/>
          </a:bodyPr>
          <a:lstStyle/>
          <a:p>
            <a:pPr algn="ctr"/>
            <a:r>
              <a:rPr lang="en-US" sz="4000" b="1" dirty="0">
                <a:latin typeface="Kristen ITC" panose="03050502040202030202" pitchFamily="66" charset="0"/>
              </a:rPr>
              <a:t>I do!</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58089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20787" y="845092"/>
            <a:ext cx="6702425" cy="954107"/>
          </a:xfrm>
          <a:prstGeom prst="rect">
            <a:avLst/>
          </a:prstGeom>
          <a:noFill/>
        </p:spPr>
        <p:txBody>
          <a:bodyPr wrap="square" rtlCol="0">
            <a:spAutoFit/>
          </a:bodyPr>
          <a:lstStyle/>
          <a:p>
            <a:pPr algn="ctr"/>
            <a:r>
              <a:rPr lang="en-US" sz="2800" b="1" dirty="0">
                <a:solidFill>
                  <a:srgbClr val="0000FF"/>
                </a:solidFill>
              </a:rPr>
              <a:t>Look at the cube.  How many squares will I need to use?  Let’s count!</a:t>
            </a:r>
            <a:endParaRPr lang="en-US" sz="2000" b="1" dirty="0">
              <a:solidFill>
                <a:srgbClr val="0000FF"/>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698" name="Picture 2" descr="http://world.mathigon.org/resources/Polygons_and_Polyhedra/Polyhedra/Cub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6301"/>
            <a:ext cx="3276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83134">
            <a:off x="6114843" y="2260612"/>
            <a:ext cx="2374741" cy="1200329"/>
          </a:xfrm>
          <a:prstGeom prst="rect">
            <a:avLst/>
          </a:prstGeom>
          <a:noFill/>
        </p:spPr>
        <p:txBody>
          <a:bodyPr wrap="square" rtlCol="0">
            <a:spAutoFit/>
          </a:bodyPr>
          <a:lstStyle/>
          <a:p>
            <a:pPr algn="ctr"/>
            <a:r>
              <a:rPr lang="en-US" sz="2400" b="1" dirty="0"/>
              <a:t>Watch me make</a:t>
            </a:r>
          </a:p>
          <a:p>
            <a:pPr algn="ctr"/>
            <a:r>
              <a:rPr lang="en-US" sz="2400" b="1" dirty="0"/>
              <a:t>a cube with your squares!</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29700" name="Picture 4" descr="http://www.cutecliparts.com/wp-content/uploads/2015/10/Thinking-Clip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003200"/>
            <a:ext cx="1714500" cy="28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2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pic>
        <p:nvPicPr>
          <p:cNvPr id="5" name="Picture 4"/>
          <p:cNvPicPr>
            <a:picLocks noChangeAspect="1"/>
          </p:cNvPicPr>
          <p:nvPr/>
        </p:nvPicPr>
        <p:blipFill>
          <a:blip r:embed="rId3"/>
          <a:stretch>
            <a:fillRect/>
          </a:stretch>
        </p:blipFill>
        <p:spPr>
          <a:xfrm>
            <a:off x="278158" y="3849757"/>
            <a:ext cx="2006762" cy="2669710"/>
          </a:xfrm>
          <a:prstGeom prst="rect">
            <a:avLst/>
          </a:prstGeom>
        </p:spPr>
      </p:pic>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20787" y="1012954"/>
            <a:ext cx="6702425" cy="4832092"/>
          </a:xfrm>
          <a:prstGeom prst="rect">
            <a:avLst/>
          </a:prstGeom>
          <a:noFill/>
        </p:spPr>
        <p:txBody>
          <a:bodyPr wrap="square" rtlCol="0">
            <a:spAutoFit/>
          </a:bodyPr>
          <a:lstStyle/>
          <a:p>
            <a:pPr algn="ctr"/>
            <a:r>
              <a:rPr lang="en-US" sz="2800" b="1" dirty="0">
                <a:solidFill>
                  <a:srgbClr val="0000FF"/>
                </a:solidFill>
              </a:rPr>
              <a:t>How can I fix it so it doesn’t look like a </a:t>
            </a:r>
          </a:p>
          <a:p>
            <a:pPr algn="ctr"/>
            <a:r>
              <a:rPr lang="en-US" sz="2800" b="1" dirty="0">
                <a:solidFill>
                  <a:srgbClr val="0000FF"/>
                </a:solidFill>
              </a:rPr>
              <a:t>skeleton cube?  Let’s give it some faces!</a:t>
            </a:r>
          </a:p>
          <a:p>
            <a:pPr algn="ctr"/>
            <a:endParaRPr lang="en-US" sz="2800" b="1" dirty="0">
              <a:solidFill>
                <a:srgbClr val="0000FF"/>
              </a:solidFill>
            </a:endParaRPr>
          </a:p>
          <a:p>
            <a:pPr algn="ctr"/>
            <a:r>
              <a:rPr lang="en-US" sz="2800" b="1" dirty="0">
                <a:solidFill>
                  <a:srgbClr val="FF0000"/>
                </a:solidFill>
              </a:rPr>
              <a:t>How many faces does our cube have?</a:t>
            </a:r>
          </a:p>
          <a:p>
            <a:pPr algn="ctr"/>
            <a:r>
              <a:rPr lang="en-US" sz="2800" b="1" dirty="0">
                <a:solidFill>
                  <a:srgbClr val="FF0000"/>
                </a:solidFill>
              </a:rPr>
              <a:t>Let’s count!</a:t>
            </a:r>
          </a:p>
          <a:p>
            <a:pPr algn="ctr"/>
            <a:endParaRPr lang="en-US" sz="2800" b="1" dirty="0">
              <a:solidFill>
                <a:srgbClr val="FF0000"/>
              </a:solidFill>
            </a:endParaRPr>
          </a:p>
          <a:p>
            <a:pPr algn="ctr"/>
            <a:r>
              <a:rPr lang="en-US" sz="2800" b="1" dirty="0">
                <a:solidFill>
                  <a:srgbClr val="009900"/>
                </a:solidFill>
              </a:rPr>
              <a:t>How many edges does it have?</a:t>
            </a:r>
          </a:p>
          <a:p>
            <a:pPr algn="ctr"/>
            <a:r>
              <a:rPr lang="en-US" sz="2800" b="1" dirty="0">
                <a:solidFill>
                  <a:srgbClr val="009900"/>
                </a:solidFill>
              </a:rPr>
              <a:t>Let’s count!</a:t>
            </a:r>
          </a:p>
          <a:p>
            <a:pPr algn="ctr"/>
            <a:endParaRPr lang="en-US" sz="2800" b="1" dirty="0">
              <a:solidFill>
                <a:srgbClr val="009900"/>
              </a:solidFill>
            </a:endParaRPr>
          </a:p>
          <a:p>
            <a:pPr algn="ctr"/>
            <a:r>
              <a:rPr lang="en-US" sz="2800" b="1" dirty="0">
                <a:solidFill>
                  <a:srgbClr val="FF9900"/>
                </a:solidFill>
              </a:rPr>
              <a:t>How many corners does it have?</a:t>
            </a:r>
          </a:p>
          <a:p>
            <a:pPr algn="ctr"/>
            <a:r>
              <a:rPr lang="en-US" sz="2800" b="1" dirty="0">
                <a:solidFill>
                  <a:srgbClr val="FF9900"/>
                </a:solidFill>
              </a:rPr>
              <a:t>Let’s count!</a:t>
            </a:r>
            <a:endParaRPr lang="en-US" sz="2000" b="1" dirty="0">
              <a:solidFill>
                <a:srgbClr val="FF99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872170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1012954"/>
            <a:ext cx="7543799" cy="2246769"/>
          </a:xfrm>
          <a:prstGeom prst="rect">
            <a:avLst/>
          </a:prstGeom>
          <a:noFill/>
        </p:spPr>
        <p:txBody>
          <a:bodyPr wrap="square" rtlCol="0">
            <a:spAutoFit/>
          </a:bodyPr>
          <a:lstStyle/>
          <a:p>
            <a:pPr algn="ctr"/>
            <a:r>
              <a:rPr lang="en-US" sz="2800" b="1" dirty="0">
                <a:solidFill>
                  <a:srgbClr val="0000FF"/>
                </a:solidFill>
              </a:rPr>
              <a:t>It’s time to make a shape like this on your own!  Begin by making a square out of your straws for the bottom.  Make another one for the top, too.</a:t>
            </a:r>
          </a:p>
          <a:p>
            <a:pPr algn="ctr"/>
            <a:endParaRPr lang="en-US" sz="2800" b="1" dirty="0">
              <a:solidFill>
                <a:srgbClr val="0000FF"/>
              </a:solidFill>
            </a:endParaRPr>
          </a:p>
          <a:p>
            <a:pPr algn="ctr"/>
            <a:r>
              <a:rPr lang="en-US" sz="2800" b="1" dirty="0">
                <a:solidFill>
                  <a:srgbClr val="FF0000"/>
                </a:solidFill>
              </a:rPr>
              <a:t>What do we need now?  Finish your shapes!</a:t>
            </a:r>
            <a:endParaRPr lang="en-US" sz="2000" b="1" dirty="0">
              <a:solidFill>
                <a:srgbClr val="FF00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818" name="Picture 2" descr="http://cdn.1001freedownloads.com/vector/thumb/76722/crafty_pengu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525025"/>
            <a:ext cx="3124200" cy="31007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478639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33446" y="861201"/>
            <a:ext cx="7277101" cy="2985433"/>
          </a:xfrm>
          <a:prstGeom prst="rect">
            <a:avLst/>
          </a:prstGeom>
          <a:noFill/>
        </p:spPr>
        <p:txBody>
          <a:bodyPr wrap="square" rtlCol="0">
            <a:spAutoFit/>
          </a:bodyPr>
          <a:lstStyle/>
          <a:p>
            <a:pPr algn="ctr"/>
            <a:r>
              <a:rPr lang="en-US" sz="2800" b="1" dirty="0">
                <a:solidFill>
                  <a:srgbClr val="0000FF"/>
                </a:solidFill>
              </a:rPr>
              <a:t>What do you notice about your shapes?</a:t>
            </a:r>
          </a:p>
          <a:p>
            <a:pPr algn="ctr"/>
            <a:endParaRPr lang="en-US" sz="2800" b="1" dirty="0">
              <a:solidFill>
                <a:srgbClr val="0000FF"/>
              </a:solidFill>
            </a:endParaRPr>
          </a:p>
          <a:p>
            <a:pPr algn="ctr"/>
            <a:r>
              <a:rPr lang="en-US" sz="2800" b="1" dirty="0">
                <a:solidFill>
                  <a:srgbClr val="FF0000"/>
                </a:solidFill>
              </a:rPr>
              <a:t>Work with your partner to count the faces, edges, and corners of your pretend cube like</a:t>
            </a:r>
          </a:p>
          <a:p>
            <a:pPr algn="ctr"/>
            <a:r>
              <a:rPr lang="en-US" sz="2800" b="1" dirty="0">
                <a:solidFill>
                  <a:srgbClr val="FF0000"/>
                </a:solidFill>
              </a:rPr>
              <a:t> we did earlier.</a:t>
            </a:r>
          </a:p>
          <a:p>
            <a:pPr algn="ctr"/>
            <a:endParaRPr lang="en-US" sz="2800" b="1" dirty="0">
              <a:solidFill>
                <a:srgbClr val="0000FF"/>
              </a:solidFill>
            </a:endParaRPr>
          </a:p>
          <a:p>
            <a:pPr algn="ctr"/>
            <a:endParaRPr lang="en-US" sz="2000" b="1" dirty="0">
              <a:solidFill>
                <a:srgbClr val="FF00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rot="16200000">
            <a:off x="3215942" y="3450430"/>
            <a:ext cx="2712111" cy="2852739"/>
          </a:xfrm>
          <a:prstGeom prst="rect">
            <a:avLst/>
          </a:prstGeom>
        </p:spPr>
      </p:pic>
      <p:pic>
        <p:nvPicPr>
          <p:cNvPr id="33794" name="Picture 2" descr="http://www.wsalem.k12.wi.us/uploads/content_files/images/Magnifying-Glass-B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 y="4143497"/>
            <a:ext cx="1825625" cy="2292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7576677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3"/>
          <a:stretch>
            <a:fillRect/>
          </a:stretch>
        </p:blipFill>
        <p:spPr>
          <a:xfrm>
            <a:off x="152400" y="3597519"/>
            <a:ext cx="2303106" cy="3063355"/>
          </a:xfrm>
          <a:prstGeom prst="rect">
            <a:avLst/>
          </a:prstGeom>
        </p:spPr>
      </p:pic>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dirty="0"/>
              <a:t>Module 6,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33400" y="807852"/>
            <a:ext cx="8058147" cy="2123658"/>
          </a:xfrm>
          <a:prstGeom prst="rect">
            <a:avLst/>
          </a:prstGeom>
          <a:noFill/>
        </p:spPr>
        <p:txBody>
          <a:bodyPr wrap="square" rtlCol="0">
            <a:spAutoFit/>
          </a:bodyPr>
          <a:lstStyle/>
          <a:p>
            <a:pPr algn="ctr"/>
            <a:r>
              <a:rPr lang="en-US" sz="2800" b="1" dirty="0">
                <a:solidFill>
                  <a:srgbClr val="FF0000"/>
                </a:solidFill>
              </a:rPr>
              <a:t>I wonder what would happen if we put two of these shapes together.  With your partner, see what you can create if you use more than one.</a:t>
            </a:r>
          </a:p>
          <a:p>
            <a:pPr algn="ctr"/>
            <a:endParaRPr lang="en-US" sz="2800" b="1" dirty="0">
              <a:solidFill>
                <a:srgbClr val="0000FF"/>
              </a:solidFill>
            </a:endParaRPr>
          </a:p>
          <a:p>
            <a:pPr algn="ctr"/>
            <a:endParaRPr lang="en-US" sz="2000" b="1" dirty="0">
              <a:solidFill>
                <a:srgbClr val="FF0000"/>
              </a:solidFill>
            </a:endParaRPr>
          </a:p>
        </p:txBody>
      </p:sp>
      <p:sp>
        <p:nvSpPr>
          <p:cNvPr id="3" name="AutoShape 2" descr="data:image/jpeg;base64,/9j/4AAQSkZJRgABAQAAAQABAAD/2wCEAAkGBxIREhUSExIWFhMXFRkYGBgWFxYbFxgZIBgXGhgZICAaHSgiGBomHxoYJT0jJSkrLy4uGCAzODMtNygtLisBCgoKDg0OGxAQGy0mICYtLy81MisyKzAtLS0rLy0tLS0rNS0yLS0vLS0tLS03NS0tLTUtLS0vLS0tLS0tLS0tLf/AABEIAQYAwQMBIgACEQEDEQH/xAAcAAEAAgMBAQEAAAAAAAAAAAAABgcDBAUCCAH/xABHEAACAQMCAwUEBggEBAUFAAABAgMABBEFIQYSMQcTQVFhIjJxgRQjQpGhsRUzUmJygpLRJKLh8BaywfEXQ1PC0gg0VHOz/8QAGgEBAAMBAQEAAAAAAAAAAAAAAAMEBQIBBv/EADARAAICAQMCBAMIAwEAAAAAAAABAgMRBCExBRITQVFxgaHwIjJCYZGx0eEUwfEk/9oADAMBAAIRAxEAPwC8aUpQClKUApSlAKUpQClKUApSlAKr/intLGnX/wBFntmMPdo4lRstvnJ5CNwCCNjnbxzUD7Rj9E1JgmozLFLl3SKZuaBj1BGcBSd8dcZ9M636Cle4jnkumnCjH1uWYrhsDJJBHtfjVe7Uwq+8WaNJZd93/hK+07juMw2clhOHk78TYQnPKitlXGMqCWwVYdM+VdOXtQiS5syzItnc23OTg95FKXK+3g7IMFTt1BOcCohBoduknepGFblK4Hu79TjoDjbbzNaVhwnbxc+R3nN+2B7I9MePTfrtVRdUq9GXX0i3bdHf/wDF0vZXgblju1JW3KA4ZWJVXGc7oNz57V44S7Tks9NH0h3uLoTOqxlvb5cggsxzyqMnc5O2B0rm2vD1tGQViBIOQWyxB+dYZuGLdu9IUhpPE78hznK+W9erqlWeGH0i3HKLrsddhktYrtmEUckayDvGC4DKGAJJxnetuwv4p07yGRJEO3MjBhnyyPGvnm94Q5osCV5JVAEfeMeRRtlVG/KMV0OGtc1DR4GVY7TuixdudmDsxAHvAjJwAAPSrNespnwypbob6+Yl/wBKi/Z7xd+lLczdy0TK/I2+UY4ByjYGRvjpsalFWSoKUpQClKUApSlAKUpQClKUApSlAKUpQCq57Vtf1GIC3sbaYhkzJcRxu3LkkciFR7LbZLeGRjfcWNVb9sXGps4vokDYuJl3YdYojkFh+82CB5YJ8BQFX8L28ErEG2Z+peWbDe14jB2yfmfOpjI4VSxICgZJ8ABUe4O1BGiZFTkjiA9on3sglifI7Z+BFeoru61B3hsY1KKAHkkKgYbIGx8Dg+BO3QVgXVWXXtY2Xq/r9D6Wi6ujTp53fovr9TOnFdoc/WY9WVgPyrlw8VusjGSNjbs55HCEEDPs9dm28OvxrZueAtQse7kg5ZpW5lIRFIi2GGzLtnr7WBjHrXd0ThjUg6yzXUdzG2Ent3laRe6PvdcpzDqMD571cWj08U/PJQl1DUSa8sen+zjS8YW4kCLzOCQCwwFXPx3Nb11xDax7GZSfJfa/5c1O9V4QsrlEjkt1Cx55BHmPGeo9gjY4G3pWlf8AANi8DwpAkRYDEirmRSCCDk7npuM7gkVB/iUPHJOtfqFnhkes7pJUEiHKnodx448a09d0ZbpArMVKnII+GCCPEVxtW01rAMjaopnhClIFjkAYHBAJJwcg5xvXa0bWI7lAVI5wBzJ4qf8AqPWq9umnp34kHt+xbo1VepTrmt/T19jLBxvf6WsSySQ3MAIXuynJOV6eyVOCfUg5+eau+N+YA+YB36185X6Tafc/pFHjlYP7Mcqc3X7K+oHQjBH5/RNnKXjR2UqzKrFT1UkAlT6jpW1prO+tPOTB1dfh2uKjj5malKVYKopSlAKUpQClKUApSlAKUpQClKUAqM6nwLYXF19MmhMkuFGGduT2RhfYzyn4HapNUQ4t46SymS1igkubpxzd1H9ld8MxwcZx/wBqA+eZ790SS2C8oMrFgAefY4CY9MAY9KvbgnQRY2kcJA7w+1IfNzuR6hdlHotQae9i1LXbZ/ozwOozPHKAGLxq7Kduv2N/EAVa9U78LZee5cpy935bEDEE+u3csCytFp1u/JKyH2p5B1X0HX0AwcEsMQLiNtOtbh105ruKSIlRIHUxs6thhv7fLsRnJHoRVn9kGowwx3FlI6pcR3cvMrEBnBI5WGTvsMfIeYqG8dcE2ljO0pu+fvGLRWirmZ3YkhOYE8seduYrnGwycVajFJYRWlJuWWT7gnXvp1okx2kGUkA/bXqR6EYPzrHxHxbFaOsCo890/uQRbsfIk4PKOp8TgE4wKwcBaE9hZkSfrXLSuo6KSownyAHzzVSy61NFBFcRyslxdPNJPKCQ5CSBI0B+yuQzEDr7IOwAqrCuMpP0LM7JRivUl+sanaajiDULeSwvM8sTurlSfAc3KuVz4Nt5GuTq/D1zpot7yURnBEMqx7AdQrZAHMWUb7e8BnOasTWDJdcNtJeL9d9F7wllAPOu6PjwYgKf5qivGl+X0G0Zz7cotx6khGYn/L+NSThjEfJ7Edc3nu81uc3jAcsK3Kn24HWRPLPMvUfdV+2k4kjSQdGVWHwIB/6187cGcO/pAz3V3KYbBDmds8ocjGIwfQYyeu4A3O07XtigJMNrZTStskCjlUPtttuyDbyO3XHh5paXTDtbyd6y9X2d6WC1KVF+B+LGvxMksH0e4gkCSRFw2MjKsDgbH4eHjUoqyVBSlKAUpSgFKUoBSlKAUpSgFKUoBVH2GoXEdzrFzHGJryO5wY25s/Rldx7ON/dVenXlHWrwqse0Lhy5trn9LaeOaQLi4hwT3ij7eBuxwBkDf2VI6EHmaysHUHh5PHD0dnqM0Wqx86zIpjZMjAblK+2Mb4Vjg+II8tphVbdjriVr642UySqe7XoozI+w8suRn92rJqhasSwXq3mOTg6/wfZXp5p4AXxjnUlXI8MkdfnmsXD/AARZWT95FFmTwdzzMv8ADnp8evrUjrmarrsNtJBFKSDO5RDgcoYAe8c7ZyB8TXilJrCPXGK3Zz9e127tXLfQTPbbe1A5aUbb80fL0z5E1WvCvEcVtO8UunyXMCSvLDG0QNxbs3X2T4EcuQfFQaua7vI4VLySKiAZLOwUD5moDoWpR3+tNcW6nuobYo0mMd4ScKcdcdcZ39ipqp9qbwRWxy0smzqWo32ukQfR5LPT8hpTKCs0uCCEGRsMjwyPM+B1e0ixE8unabEMc0myr9iMAJzegC85/lNWNVSa1wxfahqlwykwpGQqTNzABQo5QnLgsTknYgDJ3r2NnfLL4R5Kvtjhcs7XFNrA13FpKju9PsoPpM4BPtkbgMfgQSTuSx8cGuXwpPHZ2Vzq7xqJJWYQpjAVeYqiKB0BPUj7KA1D72e4s3vbSQmSaUJE0jOSSoYNnLb8rqR1Ow+FTHULeOa6tbAsps7G3E1wcgo2EBPTY/Z+TvUk9/b/AERw29zk3KzWEUWpSTuupXEwkCA4DRfaV1xuCOXbwyo6irz4T4hi1C2S5iBAbIZTjKMDhlOPz8QQaqHRJlkFzrt2MheYWyPuFx7K4B2B5sKMePOfGrC7ItIe202LvBiSYmdgRgjnxy7eB5Qu1dwfkcTXmTSlKVIRilKUApSlAKUpQClKUApSlAKUpQFZ63ZJY61BKihI72J4m5QAvfKQ4Jx4sMD41K61O0zQXvLFhF/9xCwmhI686b4HqRzD4kVzeDOJE1C2WZcBxtIo+y//AMT1HofQ1U1EPxFvTz27Tu1w+LuGYtQh7uQlWU80bjqrYx0+0p8R/au5XL4j16GxhM0xOMhVVd2djnCgeeAT6AGq8c52LEsY3KwHZPeM2HuIuQH3vbY/EKQPuzVl8McOw2EPdRAkk5d29528z6DwHhWfQNaivYRPCSUJI9oYIYdQRXRrudknsziEIrdGO5nWNGdjhVUsT6AEn8BVdaHfX1/L+knuTa2ETFhH1Dxpu+R03GQWOd84G2a6fG3H0dk6wRoJ5c/WrkgImNwSAfbI8PAbmobqPFdzqwSwtbZYUYjKq3N7AP2jyqEjGxOB4Aeh7rg8ZwcWTWcZOhwjo8WsXN7eXEZMLPyxjmZSDtg5Ug5CBPmxrZ1DswlRmWzuSkE2EmV/eCA52IHtgHwOPic1ILe8h0pbTTokaaaQgcq4B3yZJmzsBkE48gfKpcTjc9POvJWST24PY1xa35K64itFlvtO0dBy2y8sjr+0qhiAfTCNn1fPhVzKMbCqx7M4vp19d6qR9Xtb22R9gAc7D47f1MKs+rdaxFFSx5kKUpXZwKUpQClKUApSlAKj/EvGdlp+08wD+Eae1IfL2RuB6nAqL8b8X3Utw2maYmbgD66b7MII6A9FYZHtEHHQAnp64R4Bgsz30p+kXZPM0sntcrY35ObfP7x9o+nSo7LYw5O4wchN2hX0i89ro07x+DTOIyR5hMEkVqWnaTqXNiXRJ8ecfeZ/zRYP3ipHxTrwsYRO8TvGHVZCmCUVjjnx9oZwMetcvi7ilrWK2vIiklo8gEpG+Y2Hsupztgg/HpUKvm+EduuK8zSueN9advqNH5U8O9fLfMZUD8a6HDnH0xuFtNRtPoksgJjfmzE+NyuTsG6+J+WRmUIwIBByCMg+Y8DVTdtV6JprayGNgZn9ObKL+Ac/dXVNsrJqODyyMYRcmybar2sabCxRXedh/wCinMv9RIU/Imqkv+Kkgv2vbCKSJJN5YZQoRz4gcpOATlvMMTjY4rxBCqDCgAf7++vem6Yb+8iswSEPtykeCDc/A9B8WFa+o0MaanOcjK0/UHdcoQj8S3OGuJIL+PvIW3HvoffQ+RHl6jY1weN9BTU3RFvI4/o7MJUOCQWCkHHMMHHntvXH7SuH47F7a7sv8MxkELGL2V33ViOh905HQ+NaPaVp9gJBzd5NqLqqlIOXDvy453XlYqTgeyu52+NYcIrKcTcc8xwyecIaXBY2pSO4WWMO7tKSmM7ZBKnAxio7qfGM19MLHShl2zzXB2VFHVl22H7xHlgHINVVHBMT9G5jyqxLJzZRW2DZAOObbHyxW1PZ9zyd08nfMwVeRiCTkdOXfqR49TVyvRScXa+EVLNbGMlUuWX5wpwDFp0MhjPeXjowM8nUsQTgdeVc48yfEmoP2Y6jBaK1hcL9HvRIQ/eDHenPs4bofIDx6jOa3TqfFEagd1A+ABnCFjjxP1oBNQPju+1O45W1C0EZTYSCArsfsmQEqRnfGetRy7ZrGTuLcHknXAOLi+1C6k3mWdoFB+xEpIGPLPKB/KfM13O0O6MWnXLKcHkCg5x77qhx64Y1U/BHFkdlNJNNFLLJIMc6vv1yeYMQGOQNyc9fOpMb2XiG4WBI3i0+Ng0xOzMfBSRkcx6BQdgSx8KhlW1PL4RPGxdmPM2OAtfn0eO3W8B+gXS86OAf8O7EkhtujAhvTJI6HF1xSBgGUgqRkEHIIPQg+IqP6lpcNxC0EsatEwxy42GOmPIjbBHTFQ3hS+m0a7TTbhy9lMf8JM3VGyB3TeAyTjHmRjZsLJVcp7PkgnXjctSlKVORilKUApSlAK4nGevLYWc1ycZRcID9pzsg+8j5Zrt1W/bozLZ274zGt3G0g8wA2B8+nzoDJ2b8PtbW5mmJN1ct30pPUc24T5ZJPqxqX1itp1kRZEIKOoZSOhUjIP3GstZUpOTyy5FYRhurdJUaORQyOpVlPQgjBFUjrBbTUvNJny9tIneWrHchgwZfvIIPky5+1V51UHbfqNu7wwKea5jJ5sdFVgMIf3iQpA/uMzUP7WDmzjJPuzy6Mum2rE5IhCE+qZT/ANtU3xFrCT6lczM2FDmNM/soeQH4eyT/ADV29A0fX7dESEmOJlxyu8JWMMcklWyVbcnYE1zdStdLtbSWNJhdXz4XnCvyoeYcxXI5R0O+STnyqzp5eFb3rcgvr8Wvsex4zUw7FLLmF1dsN3dY1/hUczf8yj+Wq/muQID7Q5ggBAIyCcDfyq4eyi07vS4PN+eQ/wA0jFf8vLWl1m/MIxXuZfR6O2UpP2HaBJZTrHp9zKY5LhlMRAzyuDhWPgASeXfrkioXxHYRaLbiCFu91G5yrTkYdIzsxTclM9Ac5zzHOwFWPrHDNnPPHdzpmSAZDFiFAUlwWGcNynJ3ql77Ujf3c143uluSIeUY938Dn4sazdDS7pqC48zS1dyprc38DHY2giXlHXxPmf7VIOzHSPpd810wzDbbL5NIQcfHAy39FRzVbju4mb0wP9/DNXVwFon0OxhiI9srzyfxt7RHy2X+WtTq9yrrVMDL6TU7JyunySCuFx5bCTTrtcZ/w8jD+JVLr+Kiu7WK8txJG8Z6OjKfgwIP5185F4eT6B8FacDaTpWp28ZeBPpMSKkqqWQsVAUSEIw5g2OvnkGrIsLGKBBHDGscY6KgAA8+nj61QmiaFcRiZrZnXUbKUiSNfeeIgAMoPvYIb2d+ZWHpm6uDtXkvLSOaWJopDlWVgV3U4LAHflPWp7ovlPYjrZ2qhva1aK+myOdniZJEbxVg4Xb5MRUyqu+0ydrue00mInmmlV5sfZiBPX5Bm/kHmKjpTc1g6m/skZ/8XLvyH41+1bv/AATYf/jJ/SKVpFUkNKUoeClKUArQ13SY7yCS3lGUkXlPmPJh5EHBHqK36UBU3A2oyafO2j3hwykm2kOyyRk7KPjuQPivgM2JWpxnwlBqUPdy5WRd4pV9+NvMeY6ZHp4EAiA/8T6hpB7nUoGnhGyXUW+R4c2cDOP2iD/F1qpdQ2+6JPCzyZJePeI/oFo0ijMzkRwr1y58ceOBk48cAeNcngvg1LZBLcKJbxz3jyOAxVjk4UnoRncjqfliM6zxVbajqem92zGGN2LB1K4c7r12O6JuPOrUqKScIpepNWlJ5FQjUeEtJu5pIl5Y7lffEL8rgkA5Ke6eoOceNS/ULxIInmkJCRoXYgEkKBk7DrUD474fW6iXVLJz3yIJAyE5kQDqMdJFH34INK+ecHdnHGSFcY6GumRNbSQJIXPPb3aDlk2Yc8cgyQwCnGB5qfhl0vWtTgjRYr0qiqAqFUZVGNl9pTtWfWuLotR08xXA5buIq8bAexLuFbGPdYqTsdiQMeQ07STmRTnOVH3+NbHTdLXb3Kxfn/ww+paidCjKpm7rXHGpSW8kE3dFJF5GdFw2D1GxxuNunjUfsL7ljAEUjKvvMqkqD1OT0Hzre1OBnjKr12/Ou5p3Ht3BAtvDYxIFXlBy/L0wWI2yT1OWOaayGo0U1/h192fXCx8iKm6vV1f+hpYI5HPHczW0YOQ08YYHyLKPyJq7uJONbOyPJJIWmPSKIc8mfIgbL8yKoa+tJctcEqJObnIQcvKc5yOXGMHyq8+yfh2xjtI7qECWaVSXmcDnDZPOg/Yw2RtucZJNQ6yuyyalcsPBc0kq4V9tTysnM/4p1acZttGcKejzyBT/AEHlx99Y3vuJBv8AQIPk6E//ANqtWlQKmC8ix4kisLTiq/hUteaROGHWS3CuGA6ZUEkY+JrRuO1dSeWDT7mR/AEcv/KHP4VbtK8dEPQ98SRVtrq+v3QPdabDbg9Hnkbb15dmP9Nd3gXgc2ckl3cy9/ey+/JjAUHGVX7hvgbAAACprSpIwjHhHLk3yKUpXRyKUpQClKUApSlAK8yIGBDAEHqCMg16pQFX9sGm6fa6e3LaW6TSOqxlIkRg2eZmBUA7KG+ORmuFwZxfPLp1yuea6toiyM+W50weUnf2mXBHr7PrWTtpnaTULWEg8kcLSehLMQfmORfvrgdlapHezpI6qDCyAMQOfLKds9fZz99eXVPwu98ZParl4vh+eCZcN8e2d7GsU7LHM68jpJsjkjlIUnYhsnY771GrHVJNBu2tJuaSxkJdDgkqpOOYZ646Mo69R1wYTZ6ejxuo6q7BW8wAMZ8xW1qWtzXUMFpKuZIXIWQn2jGVxytnrjAPN4gD4lLRyiotcSEdZGTknzE8pZwtPcKuHjEjGNgdihZuXGPTFezprL+qkZfQ7is1jp4iLEEnPn4Vt19Bp9IlUlNb/lz8j5zU6xu1ut/Z9Hx+jNK3W4DDmKMvj1z+Vb1flKtwh2LGW/cp2Wd7zhL2BGdqlvYDqzCS5s2OUwJUHkQeWT5H2PuPnUTFSrsCsg1xeT+KKiKP42dif8i1mdUX3X7mr0h/fXsXVSlKyDZFKUoBSlKAUpSgFKUoBSlKAUpWG7ukiQySOqIoyWYgKB6k0BmqpONu1aRJ2tdPRHKbNK2WHMDhlUZAIH7ROM+G1aXHPaM95zWtgSsJyslxuC43BVB1AP7XU+GOtQyztViXlUf3NXdNo5XbvZfXBR1WtjTst5fXJztY1G8ln+lXLNJJsOY8uAu/sgLso3Ph41uS2sU6hiM5Gx6GtthkYPQ14hiCAKowB4VqVaRV5jzF+T9TJu1rsxLiS816Hm1tljXlXp13rLilKtxiorCRTlOUm23uKUpXRyKUJrmveSv+qjIH7T7fgaistjDn5EtVMrOOPzN+eUIpY+AzVudjGi/RtOSRh9ZcMZm/hO0Y/pAPxY1Rs1q5/XTgemR+W1W52Q8cG4xp8qrzRRfVyKT9YqkDBXGzAEbg777CsbX2Sm02sL4ZNzp9Ua00nl/HBaVKUrPNEUpSgFKUoBSlKAUpSgFKVp6xqUdrBJcSnCRoXb4AdPienzoDg8ecaxaZGNu8uJM91EDu37zfsoPPx6CqU1S7ub5u8vJmkOciMEiJPgo2+fX1NeJbyW7me8n/AFspyB4Rp0VRnoAP+p8TXutnR6KPb32L4GJrtfLu7K38T8RAowBgDwFftKVqJYMhtvdilKV6DzLKqjLMAPU4rVbVIh9v7gf7V1+FeFX1iflBKWsX6yUAZLHHsJnbmxvk5wN/EZs5eyLSuTl7qQn9rvpeb47HH4YrIv6jKM3GGMGzp+mRlBSszkpxNSiP2wPjkfnW0rA7g5HpUy17sSGC1ncnm6hJ8EH0DoAR81NVfqWn3VhL3c0bxP5N7rDzB91x6jz8K5r6m8/bX6HVnSY4+xL9TvV4uFYqQpwSNj5VrabeGQHmXDDHgcGt2tWMo2wyuGZE4Sqnh8o5kWjIPeJY+JzitzT3ayniu7dMyRNnlJOHUqVZfmCf9azUqGWjqcXFL+SeOtuU1Jy+HkXvwhxZb6lD3kJww2kjbHPGfIjyPgRsa71fM9reTWU63dscSL7678si/aVgOoP+vUV9A8K8QRahbJcRHZtmU4yjj3kPqPxBB8awb6JUy7WfQae+N0O6J16UpUJOKUpQClKUApSlAKrft3vzHp6RA/rp0U/wqGk/NVqyKr3tx00S6aZftQSo4/mPdt+D/hQFW4xX5XiCTmVW8wD+Fe6+si8pHx0liTTFKVq3WoRx7E7+Q3P+leTnGCzJ4PYVym8RWTaNbfDPDs+rS93ESlsp+unx/kXzYj5DqfAHQ4Qsf0rex2ru0cRDM3IMswUZK5+znzOw+JFfR+m6fFbxLDCgSNBhVXoP7n1NY+r13euyvj1NzR9P8N99nPp6GPRdJhtIUggQJGgwB4nzJPix6knrW9SlZhqCufrmiW97EYbiJZEPn1U+akbq3qK6FKA+fuMODp9JbnBaaxJ2f7cRPRX9PUbH0PXlIwIBByD0NfSVxAsisjqGVgQykZBB2II8RVCcdcKtpM4ZMmxmb2D17lzk8h8cYGQfEZ8RvpaLWOD7J8fsZeu0Kmu+HP7/ANnJpQGlbZgiut2da9+jr8RscW10QhHgspICN6b+z8GH7NcmtPV4eaI+a+0COox/pmqmtp8Sp+q3Lmgv8K1ej2PqGlR7gHWvpthbzk5cpyyf/sX2X+8gn51Ia+dPphSlKAUpSgFKUoBVe9uF+I9O7ke/PKiKPPlPeN/yj7xU8u7qOJDJK6oijLM7BVA8yTsKo3tL15L3UUSKRZILeL2WRgys74LEEHBwOQfEGpKod81H1I7bPDg5+hHbSIoiqTkgYrLSlfURiopJHyUpOTbfmK5+pTRR7lVaQ9Nh959K6FbPBfDMN/qfdTFu7ERlZVOObBVQpPgpz4YPrVTXWOFWUi70+pWW4bJp2D8PGOKW+cYM3sRZH/lqTzN/M34IPOrYrHBCqKqIoVVACqBgADYADwFZK+ePpBSlKAUpSgFQTtovu60xxyRsJHWMh+oBz7SYIy6kA+mCfCprd3KRI0kjBURSzMTgKoGST6Yr554q119WuDM+RbJlYI9x7PjIR+039h4byVVStl2xIrbo1R7pEY0u6dCqlWKHpsdvUeld6tLT7Z4yy8wMf2fMVu1v6SEoV4k38fI+d1tkJ2Zil8PP+xX4/Q56YOa/a09VuOSMj7TDlUDrvt/v5VPbNQg5Mgqg5zUUWZ/9P12Ta3ERzypMGXy9pBkfeufnVq1DuyrhtrCxVZBiaU97IPFSQAqH1VQAfXNTGvlT64UpSgFKUoBSlKAqDt1u2aWztDkRNzysN8MVwFHrjLfDIqtDavC5eNQyn7PiB6Va/brp0hjtrpELLC7CTlGeVWAPMfJfZxnoMiqrTW4z1DD7jWhpHT2vveHnZmdrFd3JwWY43Rkh1WM7NlD5MK2lnQ9GX7xWs1zBJ1Kn+IYP415OkwtuAfkxxWlGy38LjL5fyZcq6fxKUfn/AAbMl3GvV1+8VMexCHvb66uB7iRLGPUs2fyjP31CItLiXflz8STVndgdri3upsYD3HKPgqg/m5ql1CVvalPHwL/ToVd0nDL9y06UpWUawpSlAKV4lkCqWY4UAkk9ABuTXzzq3aFqdwtx3UpFvLI3JhQJUjzgKpGCAR16nrgiuoxcuEcylGP3ng73arxh9Ml/R9s/1KNm4dTs7A/qwfFQevmfgaiiqAAAMAbCuZo88KqEB5W8Q22T/vwrq1u6CqMIZTy39YPn+o3TnZ2tYS+sn5Sv2ta8uxGAMFnY4VRuWJOANvWrk5xhHuk9ijCEpy7Yrc9Xd0sa8zH4DxNT/sx4Bd3XUL5MHZoIWHu9CsjA9GHUDw6nfGMnZ32bOHW91BQZBgxQHBCHwZ98Fh4L4dTk9LYrA1WrdzwuD6PSaNULL3kKUpVMuilKUApSlAK43EvFFrp6c9zKFz7qjd3/AIVG5+PQeJqM9ofHxtHFnaKJLxhk53WEHoW82I3A6Y3PgDXNvo/M5nuXM9w27O+4B9B5D/sBUdlsYck1VMrODW457RrjUj3KfU2ufc5hzPvsZG8B+6Nh4k1EXtGjw0kZZD4qw5T/ADLkVYdzYRSe/GrfEDP39RXLl4ZjwRHJJGG6gHKn4g9fvqFamL5J3pJLjciN8iKBiOVD1w5GCPQ8o/69akv/AApGQGjkdCQCM4Pr4Yrr6Xp5iiETsJACcZXYDwG+a8X2uQQtys/teIUE4+OOlcO6TeIEkaIJZsxuR26gu4mSHAkaRuSMr1ZiQAPDfJHX76vvsz0GSx0+KCUAS5d3AIOCzlgMjYkDA28qqrgJhqOrwYBEVujT4OMkqVUE/wAzp/TV/Ve8WycV4j3M51VVyfhrCFKUrwClKUBW3bXxAYrdLKM4kuiQx/ZiGOf+o4X4c1VjDGFUKOgGKlvbNHDc39vbov16pmZwT7MeSVTHTO5PnuvnUWbhGMbpLIv9J/ICp6NfDTN9yy2Qajp1mriu14SNW6skk95d/MbH/WtP9HSp+rlOPI/7I/Cuk+g3Ke5Orejgj+9cltTlUspRW5CQxXOB8+lXVrdJdvun+X9FGWg1tC7dmvR/2e2W76ZX4jl/tVm9iPDqOJNRmw8veNHFnonKMOw/eJOPQDbqaqp9bc9FUfeamXZz2hfotPo1zA3csxcOoPeKTjJ5W95dvDB+NVtVbCWFCTfuWdJVZHLnFL2PoClaGjazb3kYlt5VkTzU7g+RHVT6Gt+qhcFKUoBSlKAUpSgPnjTJC11emYf4n6Q/PnrjmIAH7ox93LXXqVdpHZt9NY3Vqwjuse0CSFlwMDJHuuAMZ8QAD4EU/fWOqWp5Zo7qP1Idl/qXKn5GqtmncpZTLtWqUI9rRNq0r3VYYffkAP7I3b7hUPhtru4PKPpUpPgkchH54FSzh/sjvbghpgLWPqech5iPRVOF+Z+Vcx0vqzqWs9ER2/4klmYRW6MOY4HKC0rHyAXOPlk11T2ZanFCt0YVYhgxgB5pseOVxgn0BJ+PSrs4U4Ks9OX6mPMhGGlfDSN8/sj0GBUiqzGEYrCKk7JTeWVh2T8IXEMsmoXK908kZjjh6FULIxLDwPsLgfEnrgWfSldkYpSlAKUpQHzTJrgjv717kMJHncE4zyhXYBcdcYC7jyFdBeI7U/8Am/erf2qwOPuzlrqb6XaNGk5GJUkH1cuBgE4Bw3TfG+B0xUPPZjqcnsNBZJnbnDnb1AC1BZQpSyWa9RKEcI9ZDrscqw6qfMdQRUet+EVB9uVmjByFG2fjv+WK51zp15ps5hk+rkzsrH6uUZ6qT7LD7iM+B2ruW+ukD6+F4/3gCyfeOlQOudf3WWY212470aK6Rc96xURxp7qMBkomTjkH2WPifxrqQ6BAB7Sd43i0hLMfvrai1GFhlZUI/iFef0rB/wCtH/Wv96jlOxksa60a30OS0f6TYuYZl6qv6uQDflZeh+H5Herg4B4tTU7YSgckqnklT9l8A7eakHIPy6g1Uc+u2yDJlU+inmP4VI+wu0kaW8ulBW2kIRQftOGLEjwwobG3iceFWdPKbWJFPVRgnmJb1KUqyVBSlKAUpSgFKUoBilKUApSlAKUpQClKUApSlAKUpQGjrGjwXcZiuIlkQ+DDofMHqp9RvVbar2NgNzWV48P7kgLr8AQQfvDV+0oCDa9wZc22e+W1kH7SGVWPx5VAqPRaWZG5URFJON5JCPypSvMHuSxeFuxouVkvJ1MfXu4ebLfF2wQPgufUVcljZxwxrFEgSNFCqqjAAHhSlenhn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a:stretch>
            <a:fillRect/>
          </a:stretch>
        </p:blipFill>
        <p:spPr>
          <a:xfrm rot="16200000">
            <a:off x="3118314" y="2914545"/>
            <a:ext cx="2712111" cy="2852739"/>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827121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155712" y="252413"/>
            <a:ext cx="8759687" cy="409575"/>
          </a:xfrm>
          <a:prstGeom prst="rect">
            <a:avLst/>
          </a:prstGeom>
        </p:spPr>
      </p:pic>
      <p:pic>
        <p:nvPicPr>
          <p:cNvPr id="4" name="Picture 3"/>
          <p:cNvPicPr>
            <a:picLocks noChangeAspect="1"/>
          </p:cNvPicPr>
          <p:nvPr/>
        </p:nvPicPr>
        <p:blipFill>
          <a:blip r:embed="rId4"/>
          <a:stretch>
            <a:fillRect/>
          </a:stretch>
        </p:blipFill>
        <p:spPr>
          <a:xfrm>
            <a:off x="2035968" y="762001"/>
            <a:ext cx="5072063" cy="5693585"/>
          </a:xfrm>
          <a:prstGeom prst="rect">
            <a:avLst/>
          </a:prstGeom>
        </p:spPr>
      </p:pic>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788994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155712" y="252413"/>
            <a:ext cx="8759687" cy="409575"/>
          </a:xfrm>
          <a:prstGeom prst="rect">
            <a:avLst/>
          </a:prstGeom>
        </p:spPr>
      </p:pic>
      <p:pic>
        <p:nvPicPr>
          <p:cNvPr id="3" name="Picture 2"/>
          <p:cNvPicPr>
            <a:picLocks noChangeAspect="1"/>
          </p:cNvPicPr>
          <p:nvPr/>
        </p:nvPicPr>
        <p:blipFill>
          <a:blip r:embed="rId4"/>
          <a:stretch>
            <a:fillRect/>
          </a:stretch>
        </p:blipFill>
        <p:spPr>
          <a:xfrm>
            <a:off x="2081995" y="806451"/>
            <a:ext cx="4907120" cy="5715000"/>
          </a:xfrm>
          <a:prstGeom prst="rect">
            <a:avLst/>
          </a:prstGeom>
        </p:spPr>
      </p:pic>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1120284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dirty="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749477" y="1054076"/>
            <a:ext cx="3175323" cy="3746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1018771" y="1568405"/>
            <a:ext cx="6906029" cy="2418752"/>
          </a:xfrm>
          <a:prstGeom prst="rect">
            <a:avLst/>
          </a:prstGeom>
        </p:spPr>
      </p:pic>
      <p:pic>
        <p:nvPicPr>
          <p:cNvPr id="9" name="Picture 2" descr="Image result for ah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53199" y="3408069"/>
            <a:ext cx="1460458" cy="247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67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278094"/>
          </a:xfrm>
          <a:prstGeom prst="rect">
            <a:avLst/>
          </a:prstGeom>
          <a:noFill/>
        </p:spPr>
        <p:txBody>
          <a:bodyPr wrap="square" rtlCol="0">
            <a:spAutoFit/>
          </a:bodyPr>
          <a:lstStyle/>
          <a:p>
            <a:pPr algn="ctr"/>
            <a:r>
              <a:rPr lang="en-US" sz="4800" b="1" dirty="0">
                <a:latin typeface="Kristen ITC" panose="03050502040202030202" pitchFamily="66" charset="0"/>
              </a:rPr>
              <a:t>Lesson 4</a:t>
            </a:r>
          </a:p>
          <a:p>
            <a:pPr algn="ctr"/>
            <a:endParaRPr lang="en-US" sz="3600" dirty="0">
              <a:latin typeface="Kristen ITC" panose="03050502040202030202" pitchFamily="66" charset="0"/>
            </a:endParaRPr>
          </a:p>
          <a:p>
            <a:pPr algn="ctr"/>
            <a:endParaRPr lang="en-US" sz="2400" dirty="0">
              <a:latin typeface="Kristen ITC" panose="03050502040202030202" pitchFamily="66" charset="0"/>
            </a:endParaRPr>
          </a:p>
          <a:p>
            <a:pPr algn="ctr"/>
            <a:r>
              <a:rPr lang="en-US" sz="3600" dirty="0">
                <a:latin typeface="Kristen ITC" panose="03050502040202030202" pitchFamily="66" charset="0"/>
              </a:rPr>
              <a:t>I can describe the position of shapes.</a:t>
            </a:r>
          </a:p>
          <a:p>
            <a:pPr algn="ctr"/>
            <a:endParaRPr lang="en-US" sz="3200" dirty="0">
              <a:latin typeface="Kristen ITC" panose="03050502040202030202" pitchFamily="66" charset="0"/>
            </a:endParaRPr>
          </a:p>
          <a:p>
            <a:pPr algn="ctr"/>
            <a:endParaRPr lang="en-US" sz="3200" dirty="0">
              <a:latin typeface="Kristen ITC" panose="03050502040202030202" pitchFamily="66" charset="0"/>
            </a:endParaRPr>
          </a:p>
          <a:p>
            <a:pPr algn="ctr"/>
            <a:endParaRPr lang="en-US" sz="2800" dirty="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6567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dirty="0"/>
              <a:t>Peek-a-Boo Shapes</a:t>
            </a:r>
            <a:endParaRPr lang="en-US" sz="8000" b="1" dirty="0"/>
          </a:p>
        </p:txBody>
      </p:sp>
      <p:pic>
        <p:nvPicPr>
          <p:cNvPr id="3" name="Picture 2"/>
          <p:cNvPicPr>
            <a:picLocks noChangeAspect="1"/>
          </p:cNvPicPr>
          <p:nvPr/>
        </p:nvPicPr>
        <p:blipFill>
          <a:blip r:embed="rId4"/>
          <a:stretch>
            <a:fillRect/>
          </a:stretch>
        </p:blipFill>
        <p:spPr>
          <a:xfrm>
            <a:off x="284783" y="4495801"/>
            <a:ext cx="2335086" cy="2118256"/>
          </a:xfrm>
          <a:prstGeom prst="rect">
            <a:avLst/>
          </a:prstGeom>
        </p:spPr>
      </p:pic>
      <p:sp>
        <p:nvSpPr>
          <p:cNvPr id="15" name="TextBox 14"/>
          <p:cNvSpPr txBox="1"/>
          <p:nvPr/>
        </p:nvSpPr>
        <p:spPr>
          <a:xfrm>
            <a:off x="787783" y="1056976"/>
            <a:ext cx="7568436" cy="646331"/>
          </a:xfrm>
          <a:prstGeom prst="rect">
            <a:avLst/>
          </a:prstGeom>
          <a:noFill/>
        </p:spPr>
        <p:txBody>
          <a:bodyPr wrap="square" rtlCol="0">
            <a:spAutoFit/>
          </a:bodyPr>
          <a:lstStyle/>
          <a:p>
            <a:pPr algn="ctr"/>
            <a:r>
              <a:rPr lang="en-US" b="1" dirty="0">
                <a:solidFill>
                  <a:srgbClr val="0070C0"/>
                </a:solidFill>
              </a:rPr>
              <a:t>I’m going to show you a shape, but only for a second!  Use the listen, think, raise your hand, and wait for the snap procedure to name the shape.</a:t>
            </a:r>
          </a:p>
        </p:txBody>
      </p:sp>
      <p:pic>
        <p:nvPicPr>
          <p:cNvPr id="4" name="Picture 3"/>
          <p:cNvPicPr>
            <a:picLocks noChangeAspect="1"/>
          </p:cNvPicPr>
          <p:nvPr/>
        </p:nvPicPr>
        <p:blipFill>
          <a:blip r:embed="rId5"/>
          <a:stretch>
            <a:fillRect/>
          </a:stretch>
        </p:blipFill>
        <p:spPr>
          <a:xfrm>
            <a:off x="3283738" y="2150208"/>
            <a:ext cx="2576526" cy="2557581"/>
          </a:xfrm>
          <a:prstGeom prst="rect">
            <a:avLst/>
          </a:prstGeom>
        </p:spPr>
      </p:pic>
      <p:pic>
        <p:nvPicPr>
          <p:cNvPr id="14" name="Picture 13"/>
          <p:cNvPicPr>
            <a:picLocks noChangeAspect="1"/>
          </p:cNvPicPr>
          <p:nvPr/>
        </p:nvPicPr>
        <p:blipFill>
          <a:blip r:embed="rId4"/>
          <a:stretch>
            <a:fillRect/>
          </a:stretch>
        </p:blipFill>
        <p:spPr>
          <a:xfrm>
            <a:off x="6364733" y="4495801"/>
            <a:ext cx="2335086" cy="2118256"/>
          </a:xfrm>
          <a:prstGeom prst="rect">
            <a:avLst/>
          </a:prstGeom>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1</a:t>
            </a:r>
          </a:p>
          <a:p>
            <a:pPr algn="ctr"/>
            <a:r>
              <a:rPr lang="en-US" sz="1400" dirty="0"/>
              <a:t>Fluency</a:t>
            </a:r>
          </a:p>
        </p:txBody>
      </p:sp>
    </p:spTree>
    <p:extLst>
      <p:ext uri="{BB962C8B-B14F-4D97-AF65-F5344CB8AC3E}">
        <p14:creationId xmlns:p14="http://schemas.microsoft.com/office/powerpoint/2010/main" val="25184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xit" presetSubtype="32" fill="hold" nodeType="withEffect">
                                  <p:stCondLst>
                                    <p:cond delay="150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sp>
        <p:nvSpPr>
          <p:cNvPr id="18" name="TextBox 17"/>
          <p:cNvSpPr txBox="1"/>
          <p:nvPr/>
        </p:nvSpPr>
        <p:spPr>
          <a:xfrm>
            <a:off x="1553918" y="1132768"/>
            <a:ext cx="6036164" cy="400110"/>
          </a:xfrm>
          <a:prstGeom prst="rect">
            <a:avLst/>
          </a:prstGeom>
          <a:noFill/>
        </p:spPr>
        <p:txBody>
          <a:bodyPr wrap="square" rtlCol="0">
            <a:spAutoFit/>
          </a:bodyPr>
          <a:lstStyle/>
          <a:p>
            <a:pPr algn="ctr"/>
            <a:r>
              <a:rPr lang="en-US" sz="2000" b="1" dirty="0">
                <a:solidFill>
                  <a:srgbClr val="0000FF"/>
                </a:solidFill>
              </a:rPr>
              <a:t>Let’s count the Say Ten Way.  Ready?</a:t>
            </a:r>
          </a:p>
        </p:txBody>
      </p:sp>
      <p:pic>
        <p:nvPicPr>
          <p:cNvPr id="3" name="Picture 2"/>
          <p:cNvPicPr>
            <a:picLocks noChangeAspect="1"/>
          </p:cNvPicPr>
          <p:nvPr/>
        </p:nvPicPr>
        <p:blipFill>
          <a:blip r:embed="rId4"/>
          <a:stretch>
            <a:fillRect/>
          </a:stretch>
        </p:blipFill>
        <p:spPr>
          <a:xfrm>
            <a:off x="2600325" y="2562541"/>
            <a:ext cx="3943350" cy="723900"/>
          </a:xfrm>
          <a:prstGeom prst="rect">
            <a:avLst/>
          </a:prstGeom>
        </p:spPr>
      </p:pic>
      <p:pic>
        <p:nvPicPr>
          <p:cNvPr id="25604"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2244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19375" y="2400274"/>
            <a:ext cx="3924300" cy="1333500"/>
          </a:xfrm>
          <a:prstGeom prst="rect">
            <a:avLst/>
          </a:prstGeom>
        </p:spPr>
      </p:pic>
      <p:pic>
        <p:nvPicPr>
          <p:cNvPr id="14"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24694793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19375" y="2160958"/>
            <a:ext cx="3933825" cy="2076450"/>
          </a:xfrm>
          <a:prstGeom prst="rect">
            <a:avLst/>
          </a:prstGeom>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818107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19375" y="2400274"/>
            <a:ext cx="3924300" cy="1333500"/>
          </a:xfrm>
          <a:prstGeom prst="rect">
            <a:avLst/>
          </a:prstGeom>
        </p:spPr>
      </p:pic>
      <p:pic>
        <p:nvPicPr>
          <p:cNvPr id="14"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3177727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19375" y="2160958"/>
            <a:ext cx="3933825" cy="2076450"/>
          </a:xfrm>
          <a:prstGeom prst="rect">
            <a:avLst/>
          </a:prstGeom>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3331567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33662" y="2003090"/>
            <a:ext cx="3876675" cy="2667000"/>
          </a:xfrm>
          <a:prstGeom prst="rect">
            <a:avLst/>
          </a:prstGeom>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678155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52712" y="2003090"/>
            <a:ext cx="3857625" cy="3352800"/>
          </a:xfrm>
          <a:prstGeom prst="rect">
            <a:avLst/>
          </a:prstGeom>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40486337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28900" y="1808935"/>
            <a:ext cx="3886200" cy="4038600"/>
          </a:xfrm>
          <a:prstGeom prst="rect">
            <a:avLst/>
          </a:prstGeom>
        </p:spPr>
      </p:pic>
      <p:pic>
        <p:nvPicPr>
          <p:cNvPr id="15"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4847815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4" name="Picture 13"/>
          <p:cNvPicPr>
            <a:picLocks noChangeAspect="1"/>
          </p:cNvPicPr>
          <p:nvPr/>
        </p:nvPicPr>
        <p:blipFill>
          <a:blip r:embed="rId4"/>
          <a:stretch>
            <a:fillRect/>
          </a:stretch>
        </p:blipFill>
        <p:spPr>
          <a:xfrm>
            <a:off x="2652712" y="2003090"/>
            <a:ext cx="3857625" cy="3352800"/>
          </a:xfrm>
          <a:prstGeom prst="rect">
            <a:avLst/>
          </a:prstGeom>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3103506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dirty="0"/>
              <a:t> </a:t>
            </a:r>
            <a:r>
              <a:rPr lang="en-US" sz="2800" b="1" dirty="0" err="1"/>
              <a:t>Rekenrek</a:t>
            </a:r>
            <a:r>
              <a:rPr lang="en-US" sz="2800" b="1" dirty="0"/>
              <a:t> Counting to 100</a:t>
            </a:r>
            <a:endParaRPr lang="en-US" sz="8000" b="1" dirty="0"/>
          </a:p>
        </p:txBody>
      </p:sp>
      <p:pic>
        <p:nvPicPr>
          <p:cNvPr id="13" name="Picture 12"/>
          <p:cNvPicPr>
            <a:picLocks noChangeAspect="1"/>
          </p:cNvPicPr>
          <p:nvPr/>
        </p:nvPicPr>
        <p:blipFill>
          <a:blip r:embed="rId4"/>
          <a:stretch>
            <a:fillRect/>
          </a:stretch>
        </p:blipFill>
        <p:spPr>
          <a:xfrm>
            <a:off x="2628900" y="1808935"/>
            <a:ext cx="3886200" cy="4038600"/>
          </a:xfrm>
          <a:prstGeom prst="rect">
            <a:avLst/>
          </a:prstGeom>
        </p:spPr>
      </p:pic>
      <p:pic>
        <p:nvPicPr>
          <p:cNvPr id="12"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7874">
            <a:off x="521874" y="4169944"/>
            <a:ext cx="1705405" cy="21248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clipartbest.com/cliparts/dT6/eqn/dT6eqnrnc.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154" flipH="1">
            <a:off x="6817940" y="4159773"/>
            <a:ext cx="1766129" cy="21248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dirty="0"/>
              <a:t>Module 6, Lesson 4</a:t>
            </a:r>
          </a:p>
          <a:p>
            <a:pPr algn="ctr"/>
            <a:r>
              <a:rPr lang="en-US" sz="1400" dirty="0"/>
              <a:t>Fluency</a:t>
            </a:r>
          </a:p>
        </p:txBody>
      </p:sp>
    </p:spTree>
    <p:extLst>
      <p:ext uri="{BB962C8B-B14F-4D97-AF65-F5344CB8AC3E}">
        <p14:creationId xmlns:p14="http://schemas.microsoft.com/office/powerpoint/2010/main" val="1764017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22141</TotalTime>
  <Words>5805</Words>
  <Application>Microsoft Office PowerPoint</Application>
  <PresentationFormat>On-screen Show (4:3)</PresentationFormat>
  <Paragraphs>1028</Paragraphs>
  <Slides>213</Slides>
  <Notes>198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213</vt:i4>
      </vt:variant>
    </vt:vector>
  </HeadingPairs>
  <TitlesOfParts>
    <vt:vector size="217" baseType="lpstr">
      <vt:lpstr>Arial</vt:lpstr>
      <vt:lpstr>Calibri</vt:lpstr>
      <vt:lpstr>Kristen ITC</vt:lpstr>
      <vt:lpstr>Office Theme</vt:lpstr>
      <vt:lpstr>Module 6</vt:lpstr>
      <vt:lpstr>Lesson Links Click on the lesson you want to go to!  (You must be in Slide Show/Presentation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lastModifiedBy>Holly Sutton</cp:lastModifiedBy>
  <cp:revision>501</cp:revision>
  <dcterms:created xsi:type="dcterms:W3CDTF">2016-02-06T17:02:09Z</dcterms:created>
  <dcterms:modified xsi:type="dcterms:W3CDTF">2019-05-30T18:55:43Z</dcterms:modified>
</cp:coreProperties>
</file>